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7" r:id="rId3"/>
    <p:sldId id="300" r:id="rId4"/>
    <p:sldId id="311" r:id="rId5"/>
    <p:sldId id="313" r:id="rId6"/>
    <p:sldId id="301" r:id="rId7"/>
    <p:sldId id="315" r:id="rId8"/>
    <p:sldId id="308" r:id="rId9"/>
    <p:sldId id="326" r:id="rId10"/>
    <p:sldId id="303" r:id="rId11"/>
    <p:sldId id="312" r:id="rId12"/>
    <p:sldId id="321" r:id="rId13"/>
    <p:sldId id="304" r:id="rId14"/>
    <p:sldId id="319" r:id="rId15"/>
    <p:sldId id="306" r:id="rId16"/>
    <p:sldId id="320" r:id="rId17"/>
    <p:sldId id="309" r:id="rId18"/>
    <p:sldId id="325" r:id="rId19"/>
    <p:sldId id="310" r:id="rId20"/>
    <p:sldId id="307" r:id="rId21"/>
    <p:sldId id="322" r:id="rId22"/>
    <p:sldId id="314" r:id="rId23"/>
    <p:sldId id="316" r:id="rId24"/>
    <p:sldId id="302" r:id="rId25"/>
    <p:sldId id="317" r:id="rId26"/>
    <p:sldId id="305" r:id="rId27"/>
    <p:sldId id="318" r:id="rId28"/>
    <p:sldId id="323" r:id="rId29"/>
    <p:sldId id="324" r:id="rId30"/>
    <p:sldId id="351" r:id="rId31"/>
    <p:sldId id="257" r:id="rId32"/>
    <p:sldId id="290" r:id="rId33"/>
    <p:sldId id="278" r:id="rId34"/>
    <p:sldId id="262" r:id="rId35"/>
    <p:sldId id="280" r:id="rId36"/>
    <p:sldId id="284" r:id="rId37"/>
    <p:sldId id="289" r:id="rId38"/>
    <p:sldId id="274" r:id="rId39"/>
    <p:sldId id="258" r:id="rId40"/>
    <p:sldId id="275" r:id="rId41"/>
    <p:sldId id="264" r:id="rId42"/>
    <p:sldId id="276" r:id="rId43"/>
    <p:sldId id="267" r:id="rId44"/>
    <p:sldId id="285" r:id="rId45"/>
    <p:sldId id="277" r:id="rId46"/>
    <p:sldId id="288" r:id="rId47"/>
    <p:sldId id="283" r:id="rId48"/>
    <p:sldId id="260" r:id="rId49"/>
    <p:sldId id="259" r:id="rId50"/>
    <p:sldId id="279" r:id="rId51"/>
    <p:sldId id="282" r:id="rId52"/>
    <p:sldId id="273" r:id="rId53"/>
    <p:sldId id="281" r:id="rId54"/>
    <p:sldId id="263" r:id="rId55"/>
    <p:sldId id="286" r:id="rId56"/>
    <p:sldId id="287" r:id="rId57"/>
    <p:sldId id="269" r:id="rId58"/>
    <p:sldId id="350" r:id="rId59"/>
    <p:sldId id="330" r:id="rId60"/>
    <p:sldId id="353" r:id="rId61"/>
    <p:sldId id="339" r:id="rId62"/>
    <p:sldId id="334" r:id="rId63"/>
    <p:sldId id="335" r:id="rId64"/>
    <p:sldId id="340" r:id="rId65"/>
    <p:sldId id="332" r:id="rId66"/>
    <p:sldId id="337" r:id="rId67"/>
    <p:sldId id="333" r:id="rId68"/>
    <p:sldId id="352" r:id="rId69"/>
    <p:sldId id="336" r:id="rId70"/>
    <p:sldId id="327" r:id="rId71"/>
    <p:sldId id="329" r:id="rId72"/>
    <p:sldId id="328" r:id="rId73"/>
    <p:sldId id="338" r:id="rId74"/>
    <p:sldId id="331" r:id="rId75"/>
    <p:sldId id="355" r:id="rId76"/>
    <p:sldId id="344" r:id="rId77"/>
    <p:sldId id="346" r:id="rId78"/>
    <p:sldId id="347" r:id="rId79"/>
    <p:sldId id="348" r:id="rId80"/>
    <p:sldId id="349" r:id="rId81"/>
    <p:sldId id="345" r:id="rId82"/>
    <p:sldId id="343" r:id="rId83"/>
    <p:sldId id="342" r:id="rId84"/>
    <p:sldId id="354" r:id="rId85"/>
    <p:sldId id="356" r:id="rId8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7ED8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8674-1480-4C57-B186-625E0E405542}" type="datetimeFigureOut">
              <a:rPr lang="fr-FR" smtClean="0"/>
              <a:t>29/04/2019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D2E4-60C3-4250-AF72-3956523EEC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52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8674-1480-4C57-B186-625E0E405542}" type="datetimeFigureOut">
              <a:rPr lang="fr-FR" smtClean="0"/>
              <a:t>29/04/2019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D2E4-60C3-4250-AF72-3956523EEC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22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8674-1480-4C57-B186-625E0E405542}" type="datetimeFigureOut">
              <a:rPr lang="fr-FR" smtClean="0"/>
              <a:t>29/04/2019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D2E4-60C3-4250-AF72-3956523EEC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04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8674-1480-4C57-B186-625E0E405542}" type="datetimeFigureOut">
              <a:rPr lang="fr-FR" smtClean="0"/>
              <a:t>29/04/2019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D2E4-60C3-4250-AF72-3956523EEC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302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8674-1480-4C57-B186-625E0E405542}" type="datetimeFigureOut">
              <a:rPr lang="fr-FR" smtClean="0"/>
              <a:t>29/04/2019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D2E4-60C3-4250-AF72-3956523EEC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64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8674-1480-4C57-B186-625E0E405542}" type="datetimeFigureOut">
              <a:rPr lang="fr-FR" smtClean="0"/>
              <a:t>29/04/2019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D2E4-60C3-4250-AF72-3956523EEC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35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8674-1480-4C57-B186-625E0E405542}" type="datetimeFigureOut">
              <a:rPr lang="fr-FR" smtClean="0"/>
              <a:t>29/04/2019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D2E4-60C3-4250-AF72-3956523EEC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248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8674-1480-4C57-B186-625E0E405542}" type="datetimeFigureOut">
              <a:rPr lang="fr-FR" smtClean="0"/>
              <a:t>29/04/2019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D2E4-60C3-4250-AF72-3956523EEC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73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8674-1480-4C57-B186-625E0E405542}" type="datetimeFigureOut">
              <a:rPr lang="fr-FR" smtClean="0"/>
              <a:t>29/04/2019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D2E4-60C3-4250-AF72-3956523EEC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64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8674-1480-4C57-B186-625E0E405542}" type="datetimeFigureOut">
              <a:rPr lang="fr-FR" smtClean="0"/>
              <a:t>29/04/2019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D2E4-60C3-4250-AF72-3956523EEC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415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8674-1480-4C57-B186-625E0E405542}" type="datetimeFigureOut">
              <a:rPr lang="fr-FR" smtClean="0"/>
              <a:t>29/04/2019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D2E4-60C3-4250-AF72-3956523EEC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29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18674-1480-4C57-B186-625E0E405542}" type="datetimeFigureOut">
              <a:rPr lang="fr-FR" smtClean="0"/>
              <a:t>29/04/2019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AD2E4-60C3-4250-AF72-3956523EEC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2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6.xml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slide" Target="slide31.xml"/><Relationship Id="rId4" Type="http://schemas.openxmlformats.org/officeDocument/2006/relationships/image" Target="../media/image3.png"/><Relationship Id="rId9" Type="http://schemas.openxmlformats.org/officeDocument/2006/relationships/slide" Target="slide5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6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2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1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2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10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3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14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29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15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21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15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26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21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20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26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30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2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2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10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29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10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30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21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26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14.jp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48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audio" Target="../media/audio1.wav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63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60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75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60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gif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Relationship Id="rId9" Type="http://schemas.openxmlformats.org/officeDocument/2006/relationships/audio" Target="../media/audio1.wav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383323" y="-262343"/>
            <a:ext cx="9144000" cy="2387600"/>
          </a:xfrm>
        </p:spPr>
        <p:txBody>
          <a:bodyPr/>
          <a:lstStyle/>
          <a:p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Les articles partitifs</a:t>
            </a:r>
            <a:b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fr-FR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539" y="314429"/>
            <a:ext cx="1092200" cy="1092200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790" y="314429"/>
            <a:ext cx="1092200" cy="1092200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2182641" y="1886020"/>
            <a:ext cx="3033740" cy="2262940"/>
            <a:chOff x="919282" y="2041775"/>
            <a:chExt cx="3033740" cy="2262940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919282" y="2041775"/>
              <a:ext cx="3033740" cy="2262940"/>
            </a:xfrm>
            <a:prstGeom prst="roundRect">
              <a:avLst/>
            </a:prstGeom>
            <a:gradFill flip="none" rotWithShape="1">
              <a:gsLst>
                <a:gs pos="0">
                  <a:srgbClr val="7030A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4527" y="2189517"/>
              <a:ext cx="1603486" cy="2115198"/>
            </a:xfrm>
            <a:prstGeom prst="rect">
              <a:avLst/>
            </a:prstGeom>
          </p:spPr>
        </p:pic>
      </p:grpSp>
      <p:grpSp>
        <p:nvGrpSpPr>
          <p:cNvPr id="15" name="Groupe 14"/>
          <p:cNvGrpSpPr/>
          <p:nvPr/>
        </p:nvGrpSpPr>
        <p:grpSpPr>
          <a:xfrm>
            <a:off x="6547293" y="1886020"/>
            <a:ext cx="3033740" cy="2262940"/>
            <a:chOff x="7166272" y="1993518"/>
            <a:chExt cx="3033740" cy="226294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2" name="Rectangle à coins arrondis 11"/>
            <p:cNvSpPr/>
            <p:nvPr/>
          </p:nvSpPr>
          <p:spPr>
            <a:xfrm>
              <a:off x="7166272" y="1993518"/>
              <a:ext cx="3033740" cy="2262940"/>
            </a:xfrm>
            <a:prstGeom prst="roundRect">
              <a:avLst/>
            </a:prstGeom>
            <a:gradFill flip="none" rotWithShape="1">
              <a:gsLst>
                <a:gs pos="0">
                  <a:srgbClr val="7030A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8342" y="2337882"/>
              <a:ext cx="2943648" cy="1725197"/>
            </a:xfrm>
            <a:prstGeom prst="rect">
              <a:avLst/>
            </a:prstGeom>
          </p:spPr>
        </p:pic>
      </p:grpSp>
      <p:grpSp>
        <p:nvGrpSpPr>
          <p:cNvPr id="16" name="Groupe 15"/>
          <p:cNvGrpSpPr/>
          <p:nvPr/>
        </p:nvGrpSpPr>
        <p:grpSpPr>
          <a:xfrm>
            <a:off x="6547293" y="4467923"/>
            <a:ext cx="3033740" cy="2262940"/>
            <a:chOff x="2182641" y="4423445"/>
            <a:chExt cx="3033740" cy="226294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3" name="Rectangle à coins arrondis 12"/>
            <p:cNvSpPr/>
            <p:nvPr/>
          </p:nvSpPr>
          <p:spPr>
            <a:xfrm>
              <a:off x="2182641" y="4423445"/>
              <a:ext cx="3033740" cy="2262940"/>
            </a:xfrm>
            <a:prstGeom prst="roundRect">
              <a:avLst/>
            </a:prstGeom>
            <a:gradFill flip="none" rotWithShape="1">
              <a:gsLst>
                <a:gs pos="0">
                  <a:srgbClr val="7030A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7393" y="4645530"/>
              <a:ext cx="2764235" cy="2040855"/>
            </a:xfrm>
            <a:prstGeom prst="rect">
              <a:avLst/>
            </a:prstGeom>
          </p:spPr>
        </p:pic>
      </p:grpSp>
      <p:grpSp>
        <p:nvGrpSpPr>
          <p:cNvPr id="22" name="Groupe 21"/>
          <p:cNvGrpSpPr/>
          <p:nvPr/>
        </p:nvGrpSpPr>
        <p:grpSpPr>
          <a:xfrm>
            <a:off x="2182641" y="4467923"/>
            <a:ext cx="3033740" cy="2262940"/>
            <a:chOff x="5840241" y="4507805"/>
            <a:chExt cx="3033740" cy="2262940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5840241" y="4507805"/>
              <a:ext cx="3033740" cy="2262940"/>
            </a:xfrm>
            <a:prstGeom prst="roundRect">
              <a:avLst/>
            </a:prstGeom>
            <a:gradFill flip="none" rotWithShape="1">
              <a:gsLst>
                <a:gs pos="0">
                  <a:srgbClr val="7030A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984" y="4765277"/>
              <a:ext cx="2882254" cy="1512077"/>
            </a:xfrm>
            <a:prstGeom prst="rect">
              <a:avLst/>
            </a:prstGeom>
          </p:spPr>
        </p:pic>
      </p:grpSp>
      <p:pic>
        <p:nvPicPr>
          <p:cNvPr id="23" name="Imag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954" y="6460310"/>
            <a:ext cx="1140045" cy="397690"/>
          </a:xfrm>
          <a:prstGeom prst="rect">
            <a:avLst/>
          </a:prstGeom>
        </p:spPr>
      </p:pic>
      <p:sp>
        <p:nvSpPr>
          <p:cNvPr id="24" name="Rectangle 23">
            <a:hlinkClick r:id="" action="ppaction://noaction" highlightClick="1"/>
          </p:cNvPr>
          <p:cNvSpPr/>
          <p:nvPr/>
        </p:nvSpPr>
        <p:spPr>
          <a:xfrm>
            <a:off x="22883" y="45442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>
            <a:hlinkClick r:id="rId8" action="ppaction://hlinksldjump"/>
          </p:cNvPr>
          <p:cNvSpPr/>
          <p:nvPr/>
        </p:nvSpPr>
        <p:spPr>
          <a:xfrm>
            <a:off x="6688903" y="4445348"/>
            <a:ext cx="3145480" cy="226429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rId9" action="ppaction://hlinksldjump"/>
          </p:cNvPr>
          <p:cNvSpPr/>
          <p:nvPr/>
        </p:nvSpPr>
        <p:spPr>
          <a:xfrm>
            <a:off x="2126771" y="4466573"/>
            <a:ext cx="3145480" cy="226429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rId10" action="ppaction://hlinksldjump"/>
          </p:cNvPr>
          <p:cNvSpPr/>
          <p:nvPr/>
        </p:nvSpPr>
        <p:spPr>
          <a:xfrm>
            <a:off x="6488447" y="1796327"/>
            <a:ext cx="3145480" cy="226429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/>
          </p:cNvPr>
          <p:cNvSpPr/>
          <p:nvPr/>
        </p:nvSpPr>
        <p:spPr>
          <a:xfrm>
            <a:off x="2072639" y="1884670"/>
            <a:ext cx="3145480" cy="226429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92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283" y="551746"/>
            <a:ext cx="4903603" cy="4003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à coins arrondis 6"/>
          <p:cNvSpPr/>
          <p:nvPr/>
        </p:nvSpPr>
        <p:spPr>
          <a:xfrm>
            <a:off x="3995225" y="4801067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un </a:t>
            </a:r>
            <a:r>
              <a:rPr lang="fr-FR" sz="3600" dirty="0" smtClean="0">
                <a:solidFill>
                  <a:srgbClr val="7030A0"/>
                </a:solidFill>
              </a:rPr>
              <a:t>saucisson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296431" y="5001761"/>
            <a:ext cx="3286292" cy="1455547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800" dirty="0" smtClean="0">
                <a:solidFill>
                  <a:srgbClr val="7030A0"/>
                </a:solidFill>
              </a:rPr>
              <a:t>?</a:t>
            </a:r>
            <a:endParaRPr lang="fr-FR" sz="8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00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874" y="104279"/>
            <a:ext cx="3073790" cy="4605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à coins arrondis 4"/>
          <p:cNvSpPr/>
          <p:nvPr/>
        </p:nvSpPr>
        <p:spPr>
          <a:xfrm>
            <a:off x="4135901" y="4867422"/>
            <a:ext cx="3685736" cy="1871003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un</a:t>
            </a:r>
            <a:r>
              <a:rPr lang="fr-FR" sz="3600" dirty="0" smtClean="0">
                <a:solidFill>
                  <a:srgbClr val="7030A0"/>
                </a:solidFill>
              </a:rPr>
              <a:t> ananas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328589" y="5054048"/>
            <a:ext cx="3286292" cy="1455547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800" dirty="0" smtClean="0">
                <a:solidFill>
                  <a:srgbClr val="7030A0"/>
                </a:solidFill>
              </a:rPr>
              <a:t>?</a:t>
            </a:r>
            <a:endParaRPr lang="fr-FR" sz="8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81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882" y="415950"/>
            <a:ext cx="3901161" cy="3747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à coins arrondis 4"/>
          <p:cNvSpPr/>
          <p:nvPr/>
        </p:nvSpPr>
        <p:spPr>
          <a:xfrm>
            <a:off x="4121835" y="4895557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une</a:t>
            </a:r>
            <a:r>
              <a:rPr lang="fr-FR" sz="3600" dirty="0" smtClean="0">
                <a:solidFill>
                  <a:srgbClr val="7030A0"/>
                </a:solidFill>
              </a:rPr>
              <a:t> salade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328589" y="5054048"/>
            <a:ext cx="3286292" cy="1455547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800" dirty="0" smtClean="0">
                <a:solidFill>
                  <a:srgbClr val="7030A0"/>
                </a:solidFill>
              </a:rPr>
              <a:t>?</a:t>
            </a:r>
            <a:endParaRPr lang="fr-FR" sz="8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1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7454" r="3348" b="4822"/>
          <a:stretch/>
        </p:blipFill>
        <p:spPr>
          <a:xfrm>
            <a:off x="3854521" y="548640"/>
            <a:ext cx="4691620" cy="3559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à coins arrondis 6"/>
          <p:cNvSpPr/>
          <p:nvPr/>
        </p:nvSpPr>
        <p:spPr>
          <a:xfrm>
            <a:off x="4220308" y="4930726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du </a:t>
            </a:r>
            <a:r>
              <a:rPr lang="fr-FR" sz="3600" dirty="0" smtClean="0">
                <a:solidFill>
                  <a:srgbClr val="7030A0"/>
                </a:solidFill>
              </a:rPr>
              <a:t>saucisson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412996" y="5131420"/>
            <a:ext cx="3286292" cy="1455547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800" dirty="0" smtClean="0">
                <a:solidFill>
                  <a:srgbClr val="7030A0"/>
                </a:solidFill>
              </a:rPr>
              <a:t>?</a:t>
            </a:r>
            <a:endParaRPr lang="fr-FR" sz="8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9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29" y="618978"/>
            <a:ext cx="5602068" cy="3601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à coins arrondis 4"/>
          <p:cNvSpPr/>
          <p:nvPr/>
        </p:nvSpPr>
        <p:spPr>
          <a:xfrm>
            <a:off x="4250191" y="4825219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de la</a:t>
            </a:r>
            <a:r>
              <a:rPr lang="fr-FR" sz="3600" dirty="0" smtClean="0">
                <a:solidFill>
                  <a:srgbClr val="7030A0"/>
                </a:solidFill>
              </a:rPr>
              <a:t> tarte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328589" y="5054048"/>
            <a:ext cx="3286292" cy="1455547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800" dirty="0" smtClean="0">
                <a:solidFill>
                  <a:srgbClr val="7030A0"/>
                </a:solidFill>
              </a:rPr>
              <a:t>?</a:t>
            </a:r>
            <a:endParaRPr lang="fr-FR" sz="8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9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70" y="618978"/>
            <a:ext cx="5203070" cy="3559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à coins arrondis 5"/>
          <p:cNvSpPr/>
          <p:nvPr/>
        </p:nvSpPr>
        <p:spPr>
          <a:xfrm>
            <a:off x="4390691" y="4682197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Un</a:t>
            </a:r>
            <a:r>
              <a:rPr lang="fr-FR" sz="3600" dirty="0" smtClean="0">
                <a:solidFill>
                  <a:srgbClr val="7030A0"/>
                </a:solidFill>
              </a:rPr>
              <a:t> poisson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583379" y="4882891"/>
            <a:ext cx="3286292" cy="1455547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800" dirty="0" smtClean="0">
                <a:solidFill>
                  <a:srgbClr val="7030A0"/>
                </a:solidFill>
              </a:rPr>
              <a:t>?</a:t>
            </a:r>
            <a:endParaRPr lang="fr-FR" sz="8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3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395" y="384516"/>
            <a:ext cx="4869034" cy="3974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à coins arrondis 4"/>
          <p:cNvSpPr/>
          <p:nvPr/>
        </p:nvSpPr>
        <p:spPr>
          <a:xfrm>
            <a:off x="4304715" y="4797083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des</a:t>
            </a:r>
            <a:r>
              <a:rPr lang="fr-FR" sz="3600" dirty="0" smtClean="0">
                <a:solidFill>
                  <a:srgbClr val="7030A0"/>
                </a:solidFill>
              </a:rPr>
              <a:t> tartes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328589" y="5054048"/>
            <a:ext cx="3286292" cy="1455547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800" dirty="0" smtClean="0">
                <a:solidFill>
                  <a:srgbClr val="7030A0"/>
                </a:solidFill>
              </a:rPr>
              <a:t>?</a:t>
            </a:r>
            <a:endParaRPr lang="fr-FR" sz="8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6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840" y="182001"/>
            <a:ext cx="4351557" cy="4112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Rectangle à coins arrondis 8"/>
          <p:cNvSpPr/>
          <p:nvPr/>
        </p:nvSpPr>
        <p:spPr>
          <a:xfrm>
            <a:off x="4135901" y="4853354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un</a:t>
            </a:r>
            <a:r>
              <a:rPr lang="fr-FR" sz="3600" dirty="0" smtClean="0">
                <a:solidFill>
                  <a:srgbClr val="7030A0"/>
                </a:solidFill>
              </a:rPr>
              <a:t> chocolat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328589" y="5054048"/>
            <a:ext cx="3286292" cy="1455547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800" dirty="0" smtClean="0">
                <a:solidFill>
                  <a:srgbClr val="7030A0"/>
                </a:solidFill>
              </a:rPr>
              <a:t>?</a:t>
            </a:r>
            <a:endParaRPr lang="fr-FR" sz="8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0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804" y="517169"/>
            <a:ext cx="4294514" cy="3757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à coins arrondis 6"/>
          <p:cNvSpPr/>
          <p:nvPr/>
        </p:nvSpPr>
        <p:spPr>
          <a:xfrm>
            <a:off x="4191690" y="4895557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du</a:t>
            </a:r>
            <a:r>
              <a:rPr lang="fr-FR" sz="3600" dirty="0" smtClean="0">
                <a:solidFill>
                  <a:srgbClr val="7030A0"/>
                </a:solidFill>
              </a:rPr>
              <a:t> pain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328589" y="5054048"/>
            <a:ext cx="3286292" cy="1455547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800" dirty="0" smtClean="0">
                <a:solidFill>
                  <a:srgbClr val="7030A0"/>
                </a:solidFill>
              </a:rPr>
              <a:t>?</a:t>
            </a:r>
            <a:endParaRPr lang="fr-FR" sz="8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4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073" y="182000"/>
            <a:ext cx="3636497" cy="4683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à coins arrondis 8"/>
          <p:cNvSpPr/>
          <p:nvPr/>
        </p:nvSpPr>
        <p:spPr>
          <a:xfrm>
            <a:off x="4171073" y="4865357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du</a:t>
            </a:r>
            <a:r>
              <a:rPr lang="fr-FR" sz="3600" dirty="0" smtClean="0">
                <a:solidFill>
                  <a:srgbClr val="7030A0"/>
                </a:solidFill>
              </a:rPr>
              <a:t> chocolat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328589" y="5054048"/>
            <a:ext cx="3286292" cy="1455547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800" dirty="0" smtClean="0">
                <a:solidFill>
                  <a:srgbClr val="7030A0"/>
                </a:solidFill>
              </a:rPr>
              <a:t>?</a:t>
            </a:r>
            <a:endParaRPr lang="fr-FR" sz="8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619125"/>
            <a:ext cx="10515600" cy="689952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L’article partitif</a:t>
            </a:r>
            <a:r>
              <a:rPr lang="fr-FR" dirty="0" smtClean="0"/>
              <a:t>: </a:t>
            </a:r>
            <a:br>
              <a:rPr lang="fr-FR" dirty="0" smtClean="0"/>
            </a:br>
            <a:r>
              <a:rPr lang="fr-FR" sz="2700" dirty="0" smtClean="0"/>
              <a:t>Désigne une partie d’un tout dont on ne connait pas exactement la quantité</a:t>
            </a:r>
            <a:endParaRPr lang="fr-FR" sz="27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481" y="2016687"/>
            <a:ext cx="5272896" cy="526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1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219" y="437833"/>
            <a:ext cx="5768678" cy="3824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à coins arrondis 5"/>
          <p:cNvSpPr/>
          <p:nvPr/>
        </p:nvSpPr>
        <p:spPr>
          <a:xfrm>
            <a:off x="4587638" y="4740811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des </a:t>
            </a:r>
            <a:r>
              <a:rPr lang="fr-FR" sz="3600" dirty="0" smtClean="0">
                <a:solidFill>
                  <a:srgbClr val="7030A0"/>
                </a:solidFill>
              </a:rPr>
              <a:t>poissons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780326" y="4941505"/>
            <a:ext cx="3286292" cy="1455547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800" dirty="0" smtClean="0">
                <a:solidFill>
                  <a:srgbClr val="7030A0"/>
                </a:solidFill>
              </a:rPr>
              <a:t>?</a:t>
            </a:r>
            <a:endParaRPr lang="fr-FR" sz="8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9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749" y="655100"/>
            <a:ext cx="4612314" cy="3243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à coins arrondis 4"/>
          <p:cNvSpPr/>
          <p:nvPr/>
        </p:nvSpPr>
        <p:spPr>
          <a:xfrm>
            <a:off x="4192173" y="4797083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des</a:t>
            </a:r>
            <a:r>
              <a:rPr lang="fr-FR" sz="3600" dirty="0" smtClean="0">
                <a:solidFill>
                  <a:srgbClr val="7030A0"/>
                </a:solidFill>
              </a:rPr>
              <a:t> salades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328589" y="5054048"/>
            <a:ext cx="3286292" cy="1455547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800" dirty="0" smtClean="0">
                <a:solidFill>
                  <a:srgbClr val="7030A0"/>
                </a:solidFill>
              </a:rPr>
              <a:t>?</a:t>
            </a:r>
            <a:endParaRPr lang="fr-FR" sz="8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70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57" y="460057"/>
            <a:ext cx="5031985" cy="3773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à coins arrondis 4"/>
          <p:cNvSpPr/>
          <p:nvPr/>
        </p:nvSpPr>
        <p:spPr>
          <a:xfrm>
            <a:off x="3981157" y="4797083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De l’</a:t>
            </a:r>
            <a:r>
              <a:rPr lang="fr-FR" sz="3600" dirty="0" smtClean="0">
                <a:solidFill>
                  <a:srgbClr val="7030A0"/>
                </a:solidFill>
              </a:rPr>
              <a:t> ananas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328589" y="5054048"/>
            <a:ext cx="3286292" cy="1455547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800" dirty="0" smtClean="0">
                <a:solidFill>
                  <a:srgbClr val="7030A0"/>
                </a:solidFill>
              </a:rPr>
              <a:t>?</a:t>
            </a:r>
            <a:endParaRPr lang="fr-FR" sz="8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25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921" y="463452"/>
            <a:ext cx="5555793" cy="3882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à coins arrondis 4"/>
          <p:cNvSpPr/>
          <p:nvPr/>
        </p:nvSpPr>
        <p:spPr>
          <a:xfrm>
            <a:off x="4431324" y="4839286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du</a:t>
            </a:r>
            <a:r>
              <a:rPr lang="fr-FR" sz="3600" dirty="0" smtClean="0">
                <a:solidFill>
                  <a:srgbClr val="7030A0"/>
                </a:solidFill>
              </a:rPr>
              <a:t> poulet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624012" y="5039980"/>
            <a:ext cx="3286292" cy="1455547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800" dirty="0" smtClean="0">
                <a:solidFill>
                  <a:srgbClr val="7030A0"/>
                </a:solidFill>
              </a:rPr>
              <a:t>?</a:t>
            </a:r>
            <a:endParaRPr lang="fr-FR" sz="8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0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218" y="515732"/>
            <a:ext cx="5099345" cy="3819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ectangle à coins arrondis 16"/>
          <p:cNvSpPr/>
          <p:nvPr/>
        </p:nvSpPr>
        <p:spPr>
          <a:xfrm>
            <a:off x="4315360" y="4712677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des</a:t>
            </a:r>
            <a:r>
              <a:rPr lang="fr-FR" sz="3600" dirty="0" smtClean="0">
                <a:solidFill>
                  <a:srgbClr val="7030A0"/>
                </a:solidFill>
              </a:rPr>
              <a:t> fromages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508048" y="4913371"/>
            <a:ext cx="3286292" cy="1455547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800" dirty="0" smtClean="0">
                <a:solidFill>
                  <a:srgbClr val="7030A0"/>
                </a:solidFill>
              </a:rPr>
              <a:t>?</a:t>
            </a:r>
            <a:endParaRPr lang="fr-FR" sz="8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44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414" y="350909"/>
            <a:ext cx="5184643" cy="3883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à coins arrondis 4"/>
          <p:cNvSpPr/>
          <p:nvPr/>
        </p:nvSpPr>
        <p:spPr>
          <a:xfrm>
            <a:off x="4135902" y="4783015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des</a:t>
            </a:r>
            <a:r>
              <a:rPr lang="fr-FR" sz="3600" dirty="0" smtClean="0">
                <a:solidFill>
                  <a:srgbClr val="7030A0"/>
                </a:solidFill>
              </a:rPr>
              <a:t> poulets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328589" y="5054048"/>
            <a:ext cx="3286292" cy="1455547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800" dirty="0" smtClean="0">
                <a:solidFill>
                  <a:srgbClr val="7030A0"/>
                </a:solidFill>
              </a:rPr>
              <a:t>?</a:t>
            </a:r>
            <a:endParaRPr lang="fr-FR" sz="8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27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197" y="403091"/>
            <a:ext cx="4746537" cy="3831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à coins arrondis 6"/>
          <p:cNvSpPr/>
          <p:nvPr/>
        </p:nvSpPr>
        <p:spPr>
          <a:xfrm>
            <a:off x="4308035" y="4881489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des </a:t>
            </a:r>
            <a:r>
              <a:rPr lang="fr-FR" sz="3600" dirty="0" smtClean="0">
                <a:solidFill>
                  <a:srgbClr val="7030A0"/>
                </a:solidFill>
              </a:rPr>
              <a:t>saucissons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500723" y="5082183"/>
            <a:ext cx="3286292" cy="1455547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800" dirty="0" smtClean="0">
                <a:solidFill>
                  <a:srgbClr val="7030A0"/>
                </a:solidFill>
              </a:rPr>
              <a:t>?</a:t>
            </a:r>
            <a:endParaRPr lang="fr-FR" sz="8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21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864" y="257907"/>
            <a:ext cx="5395743" cy="4046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à coins arrondis 4"/>
          <p:cNvSpPr/>
          <p:nvPr/>
        </p:nvSpPr>
        <p:spPr>
          <a:xfrm>
            <a:off x="4135901" y="4614203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une</a:t>
            </a:r>
            <a:r>
              <a:rPr lang="fr-FR" sz="3600" dirty="0" smtClean="0">
                <a:solidFill>
                  <a:srgbClr val="7030A0"/>
                </a:solidFill>
              </a:rPr>
              <a:t> tarte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328589" y="4814897"/>
            <a:ext cx="3286292" cy="1455547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800" dirty="0" smtClean="0">
                <a:solidFill>
                  <a:srgbClr val="7030A0"/>
                </a:solidFill>
              </a:rPr>
              <a:t>?</a:t>
            </a:r>
            <a:endParaRPr lang="fr-FR" sz="8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68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230" y="134595"/>
            <a:ext cx="4731959" cy="44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à coins arrondis 4"/>
          <p:cNvSpPr/>
          <p:nvPr/>
        </p:nvSpPr>
        <p:spPr>
          <a:xfrm>
            <a:off x="4234376" y="4768948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de la</a:t>
            </a:r>
            <a:r>
              <a:rPr lang="fr-FR" sz="3600" dirty="0" smtClean="0">
                <a:solidFill>
                  <a:srgbClr val="7030A0"/>
                </a:solidFill>
              </a:rPr>
              <a:t> salade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328589" y="5054048"/>
            <a:ext cx="3286292" cy="1455547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800" dirty="0" smtClean="0">
                <a:solidFill>
                  <a:srgbClr val="7030A0"/>
                </a:solidFill>
              </a:rPr>
              <a:t>?</a:t>
            </a:r>
            <a:endParaRPr lang="fr-FR" sz="8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12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661" y="376491"/>
            <a:ext cx="6422912" cy="4182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à coins arrondis 6"/>
          <p:cNvSpPr/>
          <p:nvPr/>
        </p:nvSpPr>
        <p:spPr>
          <a:xfrm>
            <a:off x="4215094" y="4811151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un</a:t>
            </a:r>
            <a:r>
              <a:rPr lang="fr-FR" sz="3600" dirty="0" smtClean="0">
                <a:solidFill>
                  <a:srgbClr val="7030A0"/>
                </a:solidFill>
              </a:rPr>
              <a:t> pain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328589" y="5054048"/>
            <a:ext cx="3286292" cy="1455547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800" dirty="0" smtClean="0">
                <a:solidFill>
                  <a:srgbClr val="7030A0"/>
                </a:solidFill>
              </a:rPr>
              <a:t>?</a:t>
            </a:r>
            <a:endParaRPr lang="fr-FR" sz="8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6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115" y="927839"/>
            <a:ext cx="4427472" cy="3320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ectangle à coins arrondis 16"/>
          <p:cNvSpPr/>
          <p:nvPr/>
        </p:nvSpPr>
        <p:spPr>
          <a:xfrm>
            <a:off x="3967090" y="4656406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un</a:t>
            </a:r>
            <a:r>
              <a:rPr lang="fr-FR" sz="3600" dirty="0" smtClean="0">
                <a:solidFill>
                  <a:srgbClr val="7030A0"/>
                </a:solidFill>
              </a:rPr>
              <a:t> fromage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169585" y="4832711"/>
            <a:ext cx="3286292" cy="1455547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800" dirty="0" smtClean="0">
                <a:solidFill>
                  <a:srgbClr val="7030A0"/>
                </a:solidFill>
              </a:rPr>
              <a:t>?</a:t>
            </a:r>
            <a:endParaRPr lang="fr-FR" sz="8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99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887" y="2777783"/>
            <a:ext cx="933450" cy="16192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50616" y="2844458"/>
            <a:ext cx="1123950" cy="14859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66074" y="2981403"/>
            <a:ext cx="2606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Yehh</a:t>
            </a:r>
            <a:r>
              <a:rPr lang="fr-F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!!!!</a:t>
            </a:r>
            <a:endParaRPr lang="fr-FR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Bouton d'action : Début 4">
            <a:hlinkClick r:id="" action="ppaction://hlinkshowjump?jump=firstslide" highlightClick="1"/>
          </p:cNvPr>
          <p:cNvSpPr/>
          <p:nvPr/>
        </p:nvSpPr>
        <p:spPr>
          <a:xfrm>
            <a:off x="196948" y="5292383"/>
            <a:ext cx="1688123" cy="1094349"/>
          </a:xfrm>
          <a:prstGeom prst="actionButtonBeginning">
            <a:avLst/>
          </a:prstGeom>
          <a:solidFill>
            <a:srgbClr val="B17ED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Bouton d’action : Suivant 5">
            <a:hlinkClick r:id="" action="ppaction://hlinkshowjump?jump=nextslide" highlightClick="1"/>
          </p:cNvPr>
          <p:cNvSpPr/>
          <p:nvPr/>
        </p:nvSpPr>
        <p:spPr>
          <a:xfrm>
            <a:off x="10114670" y="5292383"/>
            <a:ext cx="1688123" cy="1094349"/>
          </a:xfrm>
          <a:prstGeom prst="actionButtonForwardNext">
            <a:avLst/>
          </a:prstGeom>
          <a:solidFill>
            <a:srgbClr val="B17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48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83" y="501664"/>
            <a:ext cx="3072000" cy="23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48" y="501664"/>
            <a:ext cx="2545024" cy="23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895" y="501664"/>
            <a:ext cx="3075968" cy="23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ectangle à coins arrondis 16"/>
          <p:cNvSpPr/>
          <p:nvPr/>
        </p:nvSpPr>
        <p:spPr>
          <a:xfrm>
            <a:off x="4135902" y="4164037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un</a:t>
            </a:r>
            <a:r>
              <a:rPr lang="fr-FR" sz="3600" dirty="0" smtClean="0">
                <a:solidFill>
                  <a:srgbClr val="7030A0"/>
                </a:solidFill>
              </a:rPr>
              <a:t> fromage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6" name="Rectangle 5">
            <a:hlinkClick r:id="" action="ppaction://noaction" highlightClick="1">
              <a:snd r:embed="rId5" name="whoosh.wav"/>
            </a:hlinkClick>
          </p:cNvPr>
          <p:cNvSpPr/>
          <p:nvPr/>
        </p:nvSpPr>
        <p:spPr>
          <a:xfrm>
            <a:off x="0" y="-29149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4135903" y="501664"/>
            <a:ext cx="3359602" cy="24218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595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90" y="348357"/>
            <a:ext cx="3758904" cy="24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662" y="348357"/>
            <a:ext cx="2797724" cy="24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954" y="348357"/>
            <a:ext cx="3700016" cy="24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à coins arrondis 6"/>
          <p:cNvSpPr/>
          <p:nvPr/>
        </p:nvSpPr>
        <p:spPr>
          <a:xfrm>
            <a:off x="4135902" y="4164037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des</a:t>
            </a:r>
            <a:r>
              <a:rPr lang="fr-FR" sz="3600" dirty="0" smtClean="0">
                <a:solidFill>
                  <a:srgbClr val="7030A0"/>
                </a:solidFill>
              </a:rPr>
              <a:t> pains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8" name="Rectangle 7">
            <a:hlinkClick r:id="" action="ppaction://noaction" highlightClick="1">
              <a:snd r:embed="rId5" name="whoosh.wav"/>
            </a:hlinkClick>
          </p:cNvPr>
          <p:cNvSpPr/>
          <p:nvPr/>
        </p:nvSpPr>
        <p:spPr>
          <a:xfrm>
            <a:off x="0" y="-29149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7839953" y="348357"/>
            <a:ext cx="3808095" cy="24218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01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24" y="705119"/>
            <a:ext cx="3040688" cy="20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244" y="705119"/>
            <a:ext cx="3047072" cy="20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48" y="705119"/>
            <a:ext cx="2947182" cy="20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à coins arrondis 5"/>
          <p:cNvSpPr/>
          <p:nvPr/>
        </p:nvSpPr>
        <p:spPr>
          <a:xfrm>
            <a:off x="4235946" y="4161693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du</a:t>
            </a:r>
            <a:r>
              <a:rPr lang="fr-FR" sz="3600" dirty="0" smtClean="0">
                <a:solidFill>
                  <a:srgbClr val="7030A0"/>
                </a:solidFill>
              </a:rPr>
              <a:t> poisson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7" name="Rectangle 6">
            <a:hlinkClick r:id="" action="ppaction://noaction" highlightClick="1">
              <a:snd r:embed="rId5" name="whoosh.wav"/>
            </a:hlinkClick>
          </p:cNvPr>
          <p:cNvSpPr/>
          <p:nvPr/>
        </p:nvSpPr>
        <p:spPr>
          <a:xfrm>
            <a:off x="0" y="-29149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4135903" y="501664"/>
            <a:ext cx="3359602" cy="24218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02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342" y="713275"/>
            <a:ext cx="2976000" cy="22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81" y="713275"/>
            <a:ext cx="1489736" cy="22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367" y="713275"/>
            <a:ext cx="2776112" cy="22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à coins arrondis 4"/>
          <p:cNvSpPr/>
          <p:nvPr/>
        </p:nvSpPr>
        <p:spPr>
          <a:xfrm>
            <a:off x="4135902" y="4164037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un</a:t>
            </a:r>
            <a:r>
              <a:rPr lang="fr-FR" sz="3600" dirty="0" smtClean="0">
                <a:solidFill>
                  <a:srgbClr val="7030A0"/>
                </a:solidFill>
              </a:rPr>
              <a:t> ananas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6" name="Rectangle 5">
            <a:hlinkClick r:id="" action="ppaction://noaction" highlightClick="1">
              <a:snd r:embed="rId5" name="whoosh.wav"/>
            </a:hlinkClick>
          </p:cNvPr>
          <p:cNvSpPr/>
          <p:nvPr/>
        </p:nvSpPr>
        <p:spPr>
          <a:xfrm>
            <a:off x="0" y="-29149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-166272" y="417258"/>
            <a:ext cx="3359602" cy="24218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268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366" y="589964"/>
            <a:ext cx="1593321" cy="20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451" y="589964"/>
            <a:ext cx="3654270" cy="20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" y="589964"/>
            <a:ext cx="2171415" cy="20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Rectangle à coins arrondis 8"/>
          <p:cNvSpPr/>
          <p:nvPr/>
        </p:nvSpPr>
        <p:spPr>
          <a:xfrm>
            <a:off x="4135902" y="4164037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du</a:t>
            </a:r>
            <a:r>
              <a:rPr lang="fr-FR" sz="3600" dirty="0" smtClean="0">
                <a:solidFill>
                  <a:srgbClr val="7030A0"/>
                </a:solidFill>
              </a:rPr>
              <a:t> chocolat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6" name="Rectangle 5">
            <a:hlinkClick r:id="" action="ppaction://noaction" highlightClick="1">
              <a:snd r:embed="rId5" name="whoosh.wav"/>
            </a:hlinkClick>
          </p:cNvPr>
          <p:cNvSpPr/>
          <p:nvPr/>
        </p:nvSpPr>
        <p:spPr>
          <a:xfrm>
            <a:off x="0" y="-29149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9031460" y="405044"/>
            <a:ext cx="3359602" cy="24218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hlinkClick r:id="" action="ppaction://noaction" highlightClick="1">
              <a:snd r:embed="rId5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9031460" y="434193"/>
            <a:ext cx="3359602" cy="24218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23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472" y="505655"/>
            <a:ext cx="3296704" cy="23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6" y="517390"/>
            <a:ext cx="3064960" cy="23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542" y="505655"/>
            <a:ext cx="3075968" cy="23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à coins arrondis 4"/>
          <p:cNvSpPr/>
          <p:nvPr/>
        </p:nvSpPr>
        <p:spPr>
          <a:xfrm>
            <a:off x="4135902" y="4164037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du</a:t>
            </a:r>
            <a:r>
              <a:rPr lang="fr-FR" sz="3600" dirty="0" smtClean="0">
                <a:solidFill>
                  <a:srgbClr val="7030A0"/>
                </a:solidFill>
              </a:rPr>
              <a:t> poulet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6" name="Rectangle 5">
            <a:hlinkClick r:id="" action="ppaction://noaction" highlightClick="1">
              <a:snd r:embed="rId5" name="whoosh.wav"/>
            </a:hlinkClick>
          </p:cNvPr>
          <p:cNvSpPr/>
          <p:nvPr/>
        </p:nvSpPr>
        <p:spPr>
          <a:xfrm>
            <a:off x="0" y="-29149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4474472" y="517390"/>
            <a:ext cx="3359602" cy="24218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47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90" y="348357"/>
            <a:ext cx="3758904" cy="24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662" y="348357"/>
            <a:ext cx="2797724" cy="24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954" y="348357"/>
            <a:ext cx="3700016" cy="24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à coins arrondis 6"/>
          <p:cNvSpPr/>
          <p:nvPr/>
        </p:nvSpPr>
        <p:spPr>
          <a:xfrm>
            <a:off x="4135902" y="4164037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du</a:t>
            </a:r>
            <a:r>
              <a:rPr lang="fr-FR" sz="3600" dirty="0" smtClean="0">
                <a:solidFill>
                  <a:srgbClr val="7030A0"/>
                </a:solidFill>
              </a:rPr>
              <a:t> pain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8" name="Rectangle 7">
            <a:hlinkClick r:id="" action="ppaction://noaction" highlightClick="1">
              <a:snd r:embed="rId5" name="whoosh.wav"/>
            </a:hlinkClick>
          </p:cNvPr>
          <p:cNvSpPr/>
          <p:nvPr/>
        </p:nvSpPr>
        <p:spPr>
          <a:xfrm>
            <a:off x="0" y="-29149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4135903" y="501664"/>
            <a:ext cx="3359602" cy="24218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24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83" y="501664"/>
            <a:ext cx="3072000" cy="23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48" y="501664"/>
            <a:ext cx="2545024" cy="23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895" y="501664"/>
            <a:ext cx="3075968" cy="23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ectangle à coins arrondis 16"/>
          <p:cNvSpPr/>
          <p:nvPr/>
        </p:nvSpPr>
        <p:spPr>
          <a:xfrm>
            <a:off x="4135902" y="4164037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des</a:t>
            </a:r>
            <a:r>
              <a:rPr lang="fr-FR" sz="3600" dirty="0" smtClean="0">
                <a:solidFill>
                  <a:srgbClr val="7030A0"/>
                </a:solidFill>
              </a:rPr>
              <a:t> fromages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6" name="Rectangle 5">
            <a:hlinkClick r:id="" action="ppaction://noaction" highlightClick="1">
              <a:snd r:embed="rId5" name="whoosh.wav"/>
            </a:hlinkClick>
          </p:cNvPr>
          <p:cNvSpPr/>
          <p:nvPr/>
        </p:nvSpPr>
        <p:spPr>
          <a:xfrm>
            <a:off x="0" y="-29149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8250894" y="501664"/>
            <a:ext cx="3359602" cy="24218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234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7454" r="3348" b="4822"/>
          <a:stretch/>
        </p:blipFill>
        <p:spPr>
          <a:xfrm>
            <a:off x="1983519" y="698512"/>
            <a:ext cx="2420205" cy="183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455" y="698512"/>
            <a:ext cx="2274600" cy="183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787" y="698512"/>
            <a:ext cx="2248539" cy="183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à coins arrondis 6"/>
          <p:cNvSpPr/>
          <p:nvPr/>
        </p:nvSpPr>
        <p:spPr>
          <a:xfrm>
            <a:off x="4135902" y="4164037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un </a:t>
            </a:r>
            <a:r>
              <a:rPr lang="fr-FR" sz="3600" dirty="0" smtClean="0">
                <a:solidFill>
                  <a:srgbClr val="7030A0"/>
                </a:solidFill>
              </a:rPr>
              <a:t>saucisson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6" name="Rectangle 5">
            <a:hlinkClick r:id="" action="ppaction://noaction" highlightClick="1">
              <a:snd r:embed="rId5" name="whoosh.wav"/>
            </a:hlinkClick>
          </p:cNvPr>
          <p:cNvSpPr/>
          <p:nvPr/>
        </p:nvSpPr>
        <p:spPr>
          <a:xfrm>
            <a:off x="0" y="-29149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8130255" y="515732"/>
            <a:ext cx="3359602" cy="24218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64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244" y="196069"/>
            <a:ext cx="7291761" cy="409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Rectangle à coins arrondis 8"/>
          <p:cNvSpPr/>
          <p:nvPr/>
        </p:nvSpPr>
        <p:spPr>
          <a:xfrm>
            <a:off x="4417256" y="4614203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des</a:t>
            </a:r>
            <a:r>
              <a:rPr lang="fr-FR" sz="3600" dirty="0" smtClean="0">
                <a:solidFill>
                  <a:srgbClr val="7030A0"/>
                </a:solidFill>
              </a:rPr>
              <a:t> chocolats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609944" y="4814897"/>
            <a:ext cx="3286292" cy="1455547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800" dirty="0" smtClean="0">
                <a:solidFill>
                  <a:srgbClr val="7030A0"/>
                </a:solidFill>
              </a:rPr>
              <a:t>?</a:t>
            </a:r>
            <a:endParaRPr lang="fr-FR" sz="8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3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7454" r="3348" b="4822"/>
          <a:stretch/>
        </p:blipFill>
        <p:spPr>
          <a:xfrm>
            <a:off x="1983519" y="698512"/>
            <a:ext cx="2420205" cy="183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455" y="698512"/>
            <a:ext cx="2274600" cy="183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787" y="698512"/>
            <a:ext cx="2248539" cy="183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à coins arrondis 6"/>
          <p:cNvSpPr/>
          <p:nvPr/>
        </p:nvSpPr>
        <p:spPr>
          <a:xfrm>
            <a:off x="4135902" y="4164037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du </a:t>
            </a:r>
            <a:r>
              <a:rPr lang="fr-FR" sz="3600" dirty="0" smtClean="0">
                <a:solidFill>
                  <a:srgbClr val="7030A0"/>
                </a:solidFill>
              </a:rPr>
              <a:t>saucisson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6" name="Rectangle 5">
            <a:hlinkClick r:id="" action="ppaction://noaction" highlightClick="1">
              <a:snd r:embed="rId5" name="whoosh.wav"/>
            </a:hlinkClick>
          </p:cNvPr>
          <p:cNvSpPr/>
          <p:nvPr/>
        </p:nvSpPr>
        <p:spPr>
          <a:xfrm>
            <a:off x="0" y="-29149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1237959" y="405592"/>
            <a:ext cx="3359602" cy="24218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88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191" y="694006"/>
            <a:ext cx="3192000" cy="20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64" y="694006"/>
            <a:ext cx="2736000" cy="20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619" y="694006"/>
            <a:ext cx="2513700" cy="20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à coins arrondis 4"/>
          <p:cNvSpPr/>
          <p:nvPr/>
        </p:nvSpPr>
        <p:spPr>
          <a:xfrm>
            <a:off x="4135902" y="4164037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une</a:t>
            </a:r>
            <a:r>
              <a:rPr lang="fr-FR" sz="3600" dirty="0" smtClean="0">
                <a:solidFill>
                  <a:srgbClr val="7030A0"/>
                </a:solidFill>
              </a:rPr>
              <a:t> tarte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6" name="Rectangle 5">
            <a:hlinkClick r:id="" action="ppaction://noaction" highlightClick="1">
              <a:snd r:embed="rId5" name="whoosh.wav"/>
            </a:hlinkClick>
          </p:cNvPr>
          <p:cNvSpPr/>
          <p:nvPr/>
        </p:nvSpPr>
        <p:spPr>
          <a:xfrm>
            <a:off x="0" y="-29149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776300" y="324166"/>
            <a:ext cx="3359602" cy="24218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16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7454" r="3348" b="4822"/>
          <a:stretch/>
        </p:blipFill>
        <p:spPr>
          <a:xfrm>
            <a:off x="1983519" y="698512"/>
            <a:ext cx="2420205" cy="183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455" y="698512"/>
            <a:ext cx="2274600" cy="183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787" y="698512"/>
            <a:ext cx="2248539" cy="183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à coins arrondis 6"/>
          <p:cNvSpPr/>
          <p:nvPr/>
        </p:nvSpPr>
        <p:spPr>
          <a:xfrm>
            <a:off x="4135902" y="4164037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des </a:t>
            </a:r>
            <a:r>
              <a:rPr lang="fr-FR" sz="3600" dirty="0" smtClean="0">
                <a:solidFill>
                  <a:srgbClr val="7030A0"/>
                </a:solidFill>
              </a:rPr>
              <a:t>saucissons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6" name="Rectangle 5">
            <a:hlinkClick r:id="" action="ppaction://noaction" highlightClick="1">
              <a:snd r:embed="rId5" name="whoosh.wav"/>
            </a:hlinkClick>
          </p:cNvPr>
          <p:cNvSpPr/>
          <p:nvPr/>
        </p:nvSpPr>
        <p:spPr>
          <a:xfrm>
            <a:off x="0" y="-29149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4994032" y="543867"/>
            <a:ext cx="3359602" cy="24218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47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882" y="655100"/>
            <a:ext cx="2699988" cy="255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884" y="655100"/>
            <a:ext cx="2660583" cy="255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67" y="655100"/>
            <a:ext cx="3635200" cy="255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à coins arrondis 4"/>
          <p:cNvSpPr/>
          <p:nvPr/>
        </p:nvSpPr>
        <p:spPr>
          <a:xfrm>
            <a:off x="4135902" y="4164037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une</a:t>
            </a:r>
            <a:r>
              <a:rPr lang="fr-FR" sz="3600" dirty="0" smtClean="0">
                <a:solidFill>
                  <a:srgbClr val="7030A0"/>
                </a:solidFill>
              </a:rPr>
              <a:t> salade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6" name="Rectangle 5">
            <a:hlinkClick r:id="" action="ppaction://noaction" highlightClick="1">
              <a:snd r:embed="rId5" name="whoosh.wav"/>
            </a:hlinkClick>
          </p:cNvPr>
          <p:cNvSpPr/>
          <p:nvPr/>
        </p:nvSpPr>
        <p:spPr>
          <a:xfrm>
            <a:off x="0" y="-29149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 highlightClick="1">
              <a:snd r:embed="rId5" name="whoosh.wav"/>
            </a:hlinkClick>
          </p:cNvPr>
          <p:cNvSpPr/>
          <p:nvPr/>
        </p:nvSpPr>
        <p:spPr>
          <a:xfrm>
            <a:off x="152400" y="123251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8299374" y="655100"/>
            <a:ext cx="3359602" cy="24218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87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191" y="694006"/>
            <a:ext cx="3192000" cy="20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64" y="694006"/>
            <a:ext cx="2736000" cy="20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619" y="694006"/>
            <a:ext cx="2513700" cy="20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à coins arrondis 4"/>
          <p:cNvSpPr/>
          <p:nvPr/>
        </p:nvSpPr>
        <p:spPr>
          <a:xfrm>
            <a:off x="4135902" y="4164037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des</a:t>
            </a:r>
            <a:r>
              <a:rPr lang="fr-FR" sz="3600" dirty="0" smtClean="0">
                <a:solidFill>
                  <a:srgbClr val="7030A0"/>
                </a:solidFill>
              </a:rPr>
              <a:t> tartes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6" name="Rectangle 5">
            <a:hlinkClick r:id="" action="ppaction://noaction" highlightClick="1">
              <a:snd r:embed="rId5" name="whoosh.wav"/>
            </a:hlinkClick>
          </p:cNvPr>
          <p:cNvSpPr/>
          <p:nvPr/>
        </p:nvSpPr>
        <p:spPr>
          <a:xfrm>
            <a:off x="0" y="-29149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7610623" y="694006"/>
            <a:ext cx="3359602" cy="24218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0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24" y="705119"/>
            <a:ext cx="3040688" cy="20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244" y="705119"/>
            <a:ext cx="3047072" cy="20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48" y="705119"/>
            <a:ext cx="2947182" cy="20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à coins arrondis 5"/>
          <p:cNvSpPr/>
          <p:nvPr/>
        </p:nvSpPr>
        <p:spPr>
          <a:xfrm>
            <a:off x="4235946" y="4161693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des </a:t>
            </a:r>
            <a:r>
              <a:rPr lang="fr-FR" sz="3600" dirty="0" smtClean="0">
                <a:solidFill>
                  <a:srgbClr val="7030A0"/>
                </a:solidFill>
              </a:rPr>
              <a:t>poissons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7" name="Rectangle 6">
            <a:hlinkClick r:id="" action="ppaction://noaction" highlightClick="1">
              <a:snd r:embed="rId5" name="whoosh.wav"/>
            </a:hlinkClick>
          </p:cNvPr>
          <p:cNvSpPr/>
          <p:nvPr/>
        </p:nvSpPr>
        <p:spPr>
          <a:xfrm>
            <a:off x="0" y="-29149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-99790" y="502199"/>
            <a:ext cx="3359602" cy="24218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69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882" y="655100"/>
            <a:ext cx="2699988" cy="255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884" y="655100"/>
            <a:ext cx="2660583" cy="255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67" y="655100"/>
            <a:ext cx="3635200" cy="255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à coins arrondis 4"/>
          <p:cNvSpPr/>
          <p:nvPr/>
        </p:nvSpPr>
        <p:spPr>
          <a:xfrm>
            <a:off x="4135902" y="4164037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de la</a:t>
            </a:r>
            <a:r>
              <a:rPr lang="fr-FR" sz="3600" dirty="0" smtClean="0">
                <a:solidFill>
                  <a:srgbClr val="7030A0"/>
                </a:solidFill>
              </a:rPr>
              <a:t> salade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6" name="Rectangle 5">
            <a:hlinkClick r:id="" action="ppaction://noaction" highlightClick="1">
              <a:snd r:embed="rId5" name="whoosh.wav"/>
            </a:hlinkClick>
          </p:cNvPr>
          <p:cNvSpPr/>
          <p:nvPr/>
        </p:nvSpPr>
        <p:spPr>
          <a:xfrm>
            <a:off x="0" y="-29149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4882534" y="722180"/>
            <a:ext cx="3359602" cy="24218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89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472" y="505655"/>
            <a:ext cx="3296704" cy="23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6" y="517390"/>
            <a:ext cx="3064960" cy="23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542" y="505655"/>
            <a:ext cx="3075968" cy="23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à coins arrondis 4"/>
          <p:cNvSpPr/>
          <p:nvPr/>
        </p:nvSpPr>
        <p:spPr>
          <a:xfrm>
            <a:off x="4135902" y="4164037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des</a:t>
            </a:r>
            <a:r>
              <a:rPr lang="fr-FR" sz="3600" dirty="0" smtClean="0">
                <a:solidFill>
                  <a:srgbClr val="7030A0"/>
                </a:solidFill>
              </a:rPr>
              <a:t> poulets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6" name="Rectangle 5">
            <a:hlinkClick r:id="" action="ppaction://noaction" highlightClick="1">
              <a:snd r:embed="rId5" name="whoosh.wav"/>
            </a:hlinkClick>
          </p:cNvPr>
          <p:cNvSpPr/>
          <p:nvPr/>
        </p:nvSpPr>
        <p:spPr>
          <a:xfrm>
            <a:off x="0" y="-29149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8239908" y="387815"/>
            <a:ext cx="3359602" cy="24218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02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366" y="589964"/>
            <a:ext cx="1593321" cy="20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451" y="589964"/>
            <a:ext cx="3654270" cy="20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" y="589964"/>
            <a:ext cx="2171415" cy="20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Rectangle à coins arrondis 8"/>
          <p:cNvSpPr/>
          <p:nvPr/>
        </p:nvSpPr>
        <p:spPr>
          <a:xfrm>
            <a:off x="4135902" y="4164037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un</a:t>
            </a:r>
            <a:r>
              <a:rPr lang="fr-FR" sz="3600" dirty="0" smtClean="0">
                <a:solidFill>
                  <a:srgbClr val="7030A0"/>
                </a:solidFill>
              </a:rPr>
              <a:t> chocolat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6" name="Rectangle 5">
            <a:hlinkClick r:id="" action="ppaction://noaction" highlightClick="1">
              <a:snd r:embed="rId5" name="whoosh.wav"/>
            </a:hlinkClick>
          </p:cNvPr>
          <p:cNvSpPr/>
          <p:nvPr/>
        </p:nvSpPr>
        <p:spPr>
          <a:xfrm>
            <a:off x="0" y="-29149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" action="ppaction://noaction" highlightClick="1">
              <a:snd r:embed="rId5" name="whoosh.wav"/>
            </a:hlinkClick>
          </p:cNvPr>
          <p:cNvSpPr/>
          <p:nvPr/>
        </p:nvSpPr>
        <p:spPr>
          <a:xfrm>
            <a:off x="152400" y="123251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776300" y="405044"/>
            <a:ext cx="3359602" cy="24218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23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24" y="705119"/>
            <a:ext cx="3040688" cy="20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244" y="705119"/>
            <a:ext cx="3047072" cy="20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48" y="705119"/>
            <a:ext cx="2947182" cy="20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à coins arrondis 5"/>
          <p:cNvSpPr/>
          <p:nvPr/>
        </p:nvSpPr>
        <p:spPr>
          <a:xfrm>
            <a:off x="4235946" y="4161693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Un</a:t>
            </a:r>
            <a:r>
              <a:rPr lang="fr-FR" sz="3600" dirty="0" smtClean="0">
                <a:solidFill>
                  <a:srgbClr val="7030A0"/>
                </a:solidFill>
              </a:rPr>
              <a:t> poisson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7" name="Rectangle 6">
            <a:hlinkClick r:id="" action="ppaction://noaction" highlightClick="1">
              <a:snd r:embed="rId5" name="whoosh.wav"/>
            </a:hlinkClick>
          </p:cNvPr>
          <p:cNvSpPr/>
          <p:nvPr/>
        </p:nvSpPr>
        <p:spPr>
          <a:xfrm>
            <a:off x="0" y="-29149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8471328" y="502199"/>
            <a:ext cx="3359602" cy="24218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30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06" y="206837"/>
            <a:ext cx="5516778" cy="4435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à coins arrondis 4"/>
          <p:cNvSpPr/>
          <p:nvPr/>
        </p:nvSpPr>
        <p:spPr>
          <a:xfrm>
            <a:off x="4234376" y="4853354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des</a:t>
            </a:r>
            <a:r>
              <a:rPr lang="fr-FR" sz="3600" dirty="0" smtClean="0">
                <a:solidFill>
                  <a:srgbClr val="7030A0"/>
                </a:solidFill>
              </a:rPr>
              <a:t> ananas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328589" y="5054048"/>
            <a:ext cx="3286292" cy="1455547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800" dirty="0" smtClean="0">
                <a:solidFill>
                  <a:srgbClr val="7030A0"/>
                </a:solidFill>
              </a:rPr>
              <a:t>?</a:t>
            </a:r>
            <a:endParaRPr lang="fr-FR" sz="8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37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366" y="589964"/>
            <a:ext cx="1593321" cy="20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451" y="589964"/>
            <a:ext cx="3654270" cy="20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" y="589964"/>
            <a:ext cx="2171415" cy="20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Rectangle à coins arrondis 8"/>
          <p:cNvSpPr/>
          <p:nvPr/>
        </p:nvSpPr>
        <p:spPr>
          <a:xfrm>
            <a:off x="4135902" y="4164037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des</a:t>
            </a:r>
            <a:r>
              <a:rPr lang="fr-FR" sz="3600" dirty="0" smtClean="0">
                <a:solidFill>
                  <a:srgbClr val="7030A0"/>
                </a:solidFill>
              </a:rPr>
              <a:t> chocolats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6" name="Rectangle 5">
            <a:hlinkClick r:id="" action="ppaction://noaction" highlightClick="1">
              <a:snd r:embed="rId5" name="whoosh.wav"/>
            </a:hlinkClick>
          </p:cNvPr>
          <p:cNvSpPr/>
          <p:nvPr/>
        </p:nvSpPr>
        <p:spPr>
          <a:xfrm>
            <a:off x="0" y="-29149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4637450" y="405044"/>
            <a:ext cx="3654271" cy="24218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94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342" y="713275"/>
            <a:ext cx="2976000" cy="22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81" y="713275"/>
            <a:ext cx="1489736" cy="22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367" y="713275"/>
            <a:ext cx="2776112" cy="22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à coins arrondis 4"/>
          <p:cNvSpPr/>
          <p:nvPr/>
        </p:nvSpPr>
        <p:spPr>
          <a:xfrm>
            <a:off x="4135902" y="4164037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des</a:t>
            </a:r>
            <a:r>
              <a:rPr lang="fr-FR" sz="3600" dirty="0" smtClean="0">
                <a:solidFill>
                  <a:srgbClr val="7030A0"/>
                </a:solidFill>
              </a:rPr>
              <a:t> ananas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6" name="Rectangle 5">
            <a:hlinkClick r:id="" action="ppaction://noaction" highlightClick="1">
              <a:snd r:embed="rId5" name="whoosh.wav"/>
            </a:hlinkClick>
          </p:cNvPr>
          <p:cNvSpPr/>
          <p:nvPr/>
        </p:nvSpPr>
        <p:spPr>
          <a:xfrm>
            <a:off x="0" y="-29149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8544622" y="618355"/>
            <a:ext cx="3359602" cy="24218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73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83" y="501664"/>
            <a:ext cx="3072000" cy="23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48" y="501664"/>
            <a:ext cx="2545024" cy="23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895" y="501664"/>
            <a:ext cx="3075968" cy="23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ectangle à coins arrondis 16"/>
          <p:cNvSpPr/>
          <p:nvPr/>
        </p:nvSpPr>
        <p:spPr>
          <a:xfrm>
            <a:off x="4135902" y="4164037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du</a:t>
            </a:r>
            <a:r>
              <a:rPr lang="fr-FR" sz="3600" dirty="0" smtClean="0">
                <a:solidFill>
                  <a:srgbClr val="7030A0"/>
                </a:solidFill>
              </a:rPr>
              <a:t> fromage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6" name="Rectangle 5">
            <a:hlinkClick r:id="" action="ppaction://noaction" highlightClick="1">
              <a:snd r:embed="rId5" name="whoosh.wav"/>
            </a:hlinkClick>
          </p:cNvPr>
          <p:cNvSpPr/>
          <p:nvPr/>
        </p:nvSpPr>
        <p:spPr>
          <a:xfrm>
            <a:off x="0" y="-29149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520875" y="383824"/>
            <a:ext cx="3359602" cy="24218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08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342" y="713275"/>
            <a:ext cx="2976000" cy="22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81" y="713275"/>
            <a:ext cx="1489736" cy="22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367" y="713275"/>
            <a:ext cx="2776112" cy="22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à coins arrondis 4"/>
          <p:cNvSpPr/>
          <p:nvPr/>
        </p:nvSpPr>
        <p:spPr>
          <a:xfrm>
            <a:off x="4135902" y="4164037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De l’</a:t>
            </a:r>
            <a:r>
              <a:rPr lang="fr-FR" sz="3600" dirty="0" smtClean="0">
                <a:solidFill>
                  <a:srgbClr val="7030A0"/>
                </a:solidFill>
              </a:rPr>
              <a:t> ananas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6" name="Rectangle 5">
            <a:hlinkClick r:id="" action="ppaction://noaction" highlightClick="1">
              <a:snd r:embed="rId5" name="whoosh.wav"/>
            </a:hlinkClick>
          </p:cNvPr>
          <p:cNvSpPr/>
          <p:nvPr/>
        </p:nvSpPr>
        <p:spPr>
          <a:xfrm>
            <a:off x="0" y="-29149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4135903" y="501664"/>
            <a:ext cx="3359602" cy="24218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0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472" y="505655"/>
            <a:ext cx="3296704" cy="23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6" y="517390"/>
            <a:ext cx="3064960" cy="23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542" y="505655"/>
            <a:ext cx="3075968" cy="23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à coins arrondis 4"/>
          <p:cNvSpPr/>
          <p:nvPr/>
        </p:nvSpPr>
        <p:spPr>
          <a:xfrm>
            <a:off x="4135902" y="4164037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un</a:t>
            </a:r>
            <a:r>
              <a:rPr lang="fr-FR" sz="3600" dirty="0" smtClean="0">
                <a:solidFill>
                  <a:srgbClr val="7030A0"/>
                </a:solidFill>
              </a:rPr>
              <a:t> poulet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6" name="Rectangle 5">
            <a:hlinkClick r:id="" action="ppaction://noaction" highlightClick="1">
              <a:snd r:embed="rId5" name="whoosh.wav"/>
            </a:hlinkClick>
          </p:cNvPr>
          <p:cNvSpPr/>
          <p:nvPr/>
        </p:nvSpPr>
        <p:spPr>
          <a:xfrm>
            <a:off x="0" y="-29149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557435" y="387815"/>
            <a:ext cx="3359602" cy="24218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5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191" y="694006"/>
            <a:ext cx="3192000" cy="20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64" y="694006"/>
            <a:ext cx="2736000" cy="20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619" y="694006"/>
            <a:ext cx="2513700" cy="205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à coins arrondis 4"/>
          <p:cNvSpPr/>
          <p:nvPr/>
        </p:nvSpPr>
        <p:spPr>
          <a:xfrm>
            <a:off x="4135902" y="4164037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de la</a:t>
            </a:r>
            <a:r>
              <a:rPr lang="fr-FR" sz="3600" dirty="0" smtClean="0">
                <a:solidFill>
                  <a:srgbClr val="7030A0"/>
                </a:solidFill>
              </a:rPr>
              <a:t> tarte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6" name="Rectangle 5">
            <a:hlinkClick r:id="" action="ppaction://noaction" highlightClick="1">
              <a:snd r:embed="rId5" name="whoosh.wav"/>
            </a:hlinkClick>
          </p:cNvPr>
          <p:cNvSpPr/>
          <p:nvPr/>
        </p:nvSpPr>
        <p:spPr>
          <a:xfrm>
            <a:off x="0" y="-29149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4135903" y="501664"/>
            <a:ext cx="3359602" cy="24218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9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882" y="655100"/>
            <a:ext cx="2699988" cy="255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884" y="655100"/>
            <a:ext cx="2660583" cy="255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67" y="655100"/>
            <a:ext cx="3635200" cy="255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à coins arrondis 4"/>
          <p:cNvSpPr/>
          <p:nvPr/>
        </p:nvSpPr>
        <p:spPr>
          <a:xfrm>
            <a:off x="4135902" y="4164037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des</a:t>
            </a:r>
            <a:r>
              <a:rPr lang="fr-FR" sz="3600" dirty="0" smtClean="0">
                <a:solidFill>
                  <a:srgbClr val="7030A0"/>
                </a:solidFill>
              </a:rPr>
              <a:t> salades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6" name="Rectangle 5">
            <a:hlinkClick r:id="" action="ppaction://noaction" highlightClick="1">
              <a:snd r:embed="rId5" name="whoosh.wav"/>
            </a:hlinkClick>
          </p:cNvPr>
          <p:cNvSpPr/>
          <p:nvPr/>
        </p:nvSpPr>
        <p:spPr>
          <a:xfrm>
            <a:off x="0" y="-29149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623667" y="655100"/>
            <a:ext cx="3359602" cy="24218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0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90" y="348357"/>
            <a:ext cx="3758904" cy="24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662" y="348357"/>
            <a:ext cx="2797724" cy="24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954" y="348357"/>
            <a:ext cx="3700016" cy="24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à coins arrondis 6"/>
          <p:cNvSpPr/>
          <p:nvPr/>
        </p:nvSpPr>
        <p:spPr>
          <a:xfrm>
            <a:off x="4135902" y="4164037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un</a:t>
            </a:r>
            <a:r>
              <a:rPr lang="fr-FR" sz="3600" dirty="0" smtClean="0">
                <a:solidFill>
                  <a:srgbClr val="7030A0"/>
                </a:solidFill>
              </a:rPr>
              <a:t> pain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8" name="Rectangle 7">
            <a:hlinkClick r:id="" action="ppaction://noaction" highlightClick="1">
              <a:snd r:embed="rId5" name="whoosh.wav"/>
            </a:hlinkClick>
          </p:cNvPr>
          <p:cNvSpPr/>
          <p:nvPr/>
        </p:nvSpPr>
        <p:spPr>
          <a:xfrm>
            <a:off x="0" y="-29149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>
            <a:hlinkClick r:id="" action="ppaction://hlinkshowjump?jump=nextslide">
              <a:snd r:embed="rId6" name="applause.wav"/>
            </a:hlinkClick>
          </p:cNvPr>
          <p:cNvSpPr/>
          <p:nvPr/>
        </p:nvSpPr>
        <p:spPr>
          <a:xfrm>
            <a:off x="456190" y="248445"/>
            <a:ext cx="3679712" cy="264949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71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96" y="2617574"/>
            <a:ext cx="1744175" cy="24278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12896" y="1152603"/>
            <a:ext cx="1848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Cool !</a:t>
            </a:r>
            <a:endParaRPr lang="fr-FR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4" name="Bouton d'action : Début 3">
            <a:hlinkClick r:id="" action="ppaction://hlinkshowjump?jump=firstslide" highlightClick="1"/>
          </p:cNvPr>
          <p:cNvSpPr/>
          <p:nvPr/>
        </p:nvSpPr>
        <p:spPr>
          <a:xfrm>
            <a:off x="196948" y="5292383"/>
            <a:ext cx="1688123" cy="1094349"/>
          </a:xfrm>
          <a:prstGeom prst="actionButtonBeginning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Bouton d’action : Suivant 4">
            <a:hlinkClick r:id="" action="ppaction://hlinkshowjump?jump=nextslide" highlightClick="1"/>
          </p:cNvPr>
          <p:cNvSpPr/>
          <p:nvPr/>
        </p:nvSpPr>
        <p:spPr>
          <a:xfrm>
            <a:off x="10114670" y="5292383"/>
            <a:ext cx="1688123" cy="1094349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8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478302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Cube 2"/>
          <p:cNvSpPr/>
          <p:nvPr/>
        </p:nvSpPr>
        <p:spPr>
          <a:xfrm>
            <a:off x="4332849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Cube 3"/>
          <p:cNvSpPr/>
          <p:nvPr/>
        </p:nvSpPr>
        <p:spPr>
          <a:xfrm>
            <a:off x="8187397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101363" y="4979016"/>
            <a:ext cx="1604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du….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4191" y="5077490"/>
            <a:ext cx="2313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 la….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53436" y="5077490"/>
            <a:ext cx="1856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des….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86769" y="801857"/>
            <a:ext cx="2278967" cy="22789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88" y="1060161"/>
            <a:ext cx="1242728" cy="176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ulle ronde 10"/>
          <p:cNvSpPr/>
          <p:nvPr/>
        </p:nvSpPr>
        <p:spPr>
          <a:xfrm>
            <a:off x="1893609" y="424572"/>
            <a:ext cx="2180492" cy="1012875"/>
          </a:xfrm>
          <a:prstGeom prst="wedgeEllipseCallout">
            <a:avLst>
              <a:gd name="adj1" fmla="val -62768"/>
              <a:gd name="adj2" fmla="val 95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Je voudrais…</a:t>
            </a:r>
            <a:endParaRPr lang="fr-FR" sz="2000" b="1" dirty="0"/>
          </a:p>
        </p:txBody>
      </p:sp>
      <p:pic>
        <p:nvPicPr>
          <p:cNvPr id="9218" name="Picture 2" descr="Image result for fri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04" y="801857"/>
            <a:ext cx="2857500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187396" y="3674237"/>
            <a:ext cx="3849856" cy="280650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76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01" y="562292"/>
            <a:ext cx="3518696" cy="3185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ectangle à coins arrondis 16"/>
          <p:cNvSpPr/>
          <p:nvPr/>
        </p:nvSpPr>
        <p:spPr>
          <a:xfrm>
            <a:off x="4135901" y="4586068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du</a:t>
            </a:r>
            <a:r>
              <a:rPr lang="fr-FR" sz="3600" dirty="0" smtClean="0">
                <a:solidFill>
                  <a:srgbClr val="7030A0"/>
                </a:solidFill>
              </a:rPr>
              <a:t> fromage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328589" y="4786762"/>
            <a:ext cx="3286292" cy="1455547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800" dirty="0" smtClean="0">
                <a:solidFill>
                  <a:srgbClr val="7030A0"/>
                </a:solidFill>
              </a:rPr>
              <a:t>?</a:t>
            </a:r>
            <a:endParaRPr lang="fr-FR" sz="8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1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478302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Cube 2"/>
          <p:cNvSpPr/>
          <p:nvPr/>
        </p:nvSpPr>
        <p:spPr>
          <a:xfrm>
            <a:off x="4332849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Cube 3"/>
          <p:cNvSpPr/>
          <p:nvPr/>
        </p:nvSpPr>
        <p:spPr>
          <a:xfrm>
            <a:off x="8187397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101363" y="4979016"/>
            <a:ext cx="1604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du….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4191" y="5077490"/>
            <a:ext cx="2313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 la….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53436" y="5077490"/>
            <a:ext cx="1856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des….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86769" y="801857"/>
            <a:ext cx="2278967" cy="22789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88" y="1060161"/>
            <a:ext cx="1242728" cy="176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ulle ronde 10"/>
          <p:cNvSpPr/>
          <p:nvPr/>
        </p:nvSpPr>
        <p:spPr>
          <a:xfrm>
            <a:off x="1893609" y="424572"/>
            <a:ext cx="2180492" cy="1012875"/>
          </a:xfrm>
          <a:prstGeom prst="wedgeEllipseCallout">
            <a:avLst>
              <a:gd name="adj1" fmla="val -62768"/>
              <a:gd name="adj2" fmla="val 95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Je voudrais…</a:t>
            </a:r>
            <a:endParaRPr lang="fr-FR" sz="2000" b="1" dirty="0"/>
          </a:p>
        </p:txBody>
      </p:sp>
      <p:pic>
        <p:nvPicPr>
          <p:cNvPr id="81922" name="Picture 2" descr="Image result for 1 riz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822" y="801857"/>
            <a:ext cx="2533065" cy="2533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5" name="Rectangle 14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482993" y="3955265"/>
            <a:ext cx="3849856" cy="280650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24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478302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Cube 2"/>
          <p:cNvSpPr/>
          <p:nvPr/>
        </p:nvSpPr>
        <p:spPr>
          <a:xfrm>
            <a:off x="4332849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Cube 3"/>
          <p:cNvSpPr/>
          <p:nvPr/>
        </p:nvSpPr>
        <p:spPr>
          <a:xfrm>
            <a:off x="8187397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101363" y="4979016"/>
            <a:ext cx="1604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du….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4191" y="5077490"/>
            <a:ext cx="2313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 la….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53436" y="5077490"/>
            <a:ext cx="1856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des….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86769" y="801857"/>
            <a:ext cx="2278967" cy="22789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88" y="1060161"/>
            <a:ext cx="1242728" cy="176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ulle ronde 10"/>
          <p:cNvSpPr/>
          <p:nvPr/>
        </p:nvSpPr>
        <p:spPr>
          <a:xfrm>
            <a:off x="1893609" y="424572"/>
            <a:ext cx="2180492" cy="1012875"/>
          </a:xfrm>
          <a:prstGeom prst="wedgeEllipseCallout">
            <a:avLst>
              <a:gd name="adj1" fmla="val -62768"/>
              <a:gd name="adj2" fmla="val 95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Je voudrais…</a:t>
            </a:r>
            <a:endParaRPr lang="fr-FR" sz="2000" b="1" dirty="0"/>
          </a:p>
        </p:txBody>
      </p:sp>
      <p:pic>
        <p:nvPicPr>
          <p:cNvPr id="13314" name="Picture 2" descr="Image result for beur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04" y="1175824"/>
            <a:ext cx="28575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131386" y="3851028"/>
            <a:ext cx="3849856" cy="280650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186769" y="4037428"/>
            <a:ext cx="3849856" cy="280650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62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478302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Cube 2"/>
          <p:cNvSpPr/>
          <p:nvPr/>
        </p:nvSpPr>
        <p:spPr>
          <a:xfrm>
            <a:off x="4332849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Cube 3"/>
          <p:cNvSpPr/>
          <p:nvPr/>
        </p:nvSpPr>
        <p:spPr>
          <a:xfrm>
            <a:off x="8187397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101363" y="4979016"/>
            <a:ext cx="1604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du….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4191" y="5077490"/>
            <a:ext cx="2313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 la….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53436" y="5077490"/>
            <a:ext cx="1856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des….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86769" y="801857"/>
            <a:ext cx="2278967" cy="22789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88" y="1060161"/>
            <a:ext cx="1242728" cy="176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ulle ronde 10"/>
          <p:cNvSpPr/>
          <p:nvPr/>
        </p:nvSpPr>
        <p:spPr>
          <a:xfrm>
            <a:off x="1893609" y="424572"/>
            <a:ext cx="2180492" cy="1012875"/>
          </a:xfrm>
          <a:prstGeom prst="wedgeEllipseCallout">
            <a:avLst>
              <a:gd name="adj1" fmla="val -62768"/>
              <a:gd name="adj2" fmla="val 95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Je voudrais…</a:t>
            </a:r>
            <a:endParaRPr lang="fr-FR" sz="2000" b="1" dirty="0"/>
          </a:p>
        </p:txBody>
      </p:sp>
      <p:pic>
        <p:nvPicPr>
          <p:cNvPr id="5122" name="Picture 2" descr="Image result for sala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252" y="1185348"/>
            <a:ext cx="2857500" cy="1895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" name="Rectangle 11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4171072" y="3650563"/>
            <a:ext cx="3849856" cy="280650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47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478302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Cube 2"/>
          <p:cNvSpPr/>
          <p:nvPr/>
        </p:nvSpPr>
        <p:spPr>
          <a:xfrm>
            <a:off x="4332849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Cube 3"/>
          <p:cNvSpPr/>
          <p:nvPr/>
        </p:nvSpPr>
        <p:spPr>
          <a:xfrm>
            <a:off x="8187397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101363" y="4979016"/>
            <a:ext cx="1604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du….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4191" y="5077490"/>
            <a:ext cx="2313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 la….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53436" y="5077490"/>
            <a:ext cx="1856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des….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86769" y="801857"/>
            <a:ext cx="2278967" cy="22789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88" y="1060161"/>
            <a:ext cx="1242728" cy="176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ulle ronde 10"/>
          <p:cNvSpPr/>
          <p:nvPr/>
        </p:nvSpPr>
        <p:spPr>
          <a:xfrm>
            <a:off x="1893609" y="424572"/>
            <a:ext cx="2180492" cy="1012875"/>
          </a:xfrm>
          <a:prstGeom prst="wedgeEllipseCallout">
            <a:avLst>
              <a:gd name="adj1" fmla="val -62768"/>
              <a:gd name="adj2" fmla="val 95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Je voudrais…</a:t>
            </a:r>
            <a:endParaRPr lang="fr-FR" sz="2000" b="1" dirty="0"/>
          </a:p>
        </p:txBody>
      </p:sp>
      <p:pic>
        <p:nvPicPr>
          <p:cNvPr id="4098" name="Picture 2" descr="Image result for la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11" y="748129"/>
            <a:ext cx="3473206" cy="2315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" name="Rectangle 11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149974" y="3851028"/>
            <a:ext cx="3849856" cy="280650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18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478302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Cube 2"/>
          <p:cNvSpPr/>
          <p:nvPr/>
        </p:nvSpPr>
        <p:spPr>
          <a:xfrm>
            <a:off x="4332849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Cube 3"/>
          <p:cNvSpPr/>
          <p:nvPr/>
        </p:nvSpPr>
        <p:spPr>
          <a:xfrm>
            <a:off x="8187397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101363" y="4979016"/>
            <a:ext cx="1604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du….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36019" y="5077490"/>
            <a:ext cx="2069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 l’….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53436" y="5077490"/>
            <a:ext cx="1856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des….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86769" y="801857"/>
            <a:ext cx="2278967" cy="22789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88" y="1060161"/>
            <a:ext cx="1242728" cy="176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ulle ronde 10"/>
          <p:cNvSpPr/>
          <p:nvPr/>
        </p:nvSpPr>
        <p:spPr>
          <a:xfrm>
            <a:off x="1893609" y="424572"/>
            <a:ext cx="2180492" cy="1012875"/>
          </a:xfrm>
          <a:prstGeom prst="wedgeEllipseCallout">
            <a:avLst>
              <a:gd name="adj1" fmla="val -62768"/>
              <a:gd name="adj2" fmla="val 95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Je voudrais…</a:t>
            </a:r>
            <a:endParaRPr lang="fr-FR" sz="2000" b="1" dirty="0"/>
          </a:p>
        </p:txBody>
      </p:sp>
      <p:pic>
        <p:nvPicPr>
          <p:cNvPr id="14338" name="Picture 2" descr="Image result for hu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04" y="931009"/>
            <a:ext cx="2857500" cy="2295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4171072" y="3851028"/>
            <a:ext cx="3849856" cy="280650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67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478302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Cube 2"/>
          <p:cNvSpPr/>
          <p:nvPr/>
        </p:nvSpPr>
        <p:spPr>
          <a:xfrm>
            <a:off x="4332849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Cube 3"/>
          <p:cNvSpPr/>
          <p:nvPr/>
        </p:nvSpPr>
        <p:spPr>
          <a:xfrm>
            <a:off x="8187397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101363" y="4979016"/>
            <a:ext cx="1604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du….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4191" y="5077490"/>
            <a:ext cx="2313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 la….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53436" y="5077490"/>
            <a:ext cx="1856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des….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86769" y="801857"/>
            <a:ext cx="2278967" cy="22789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88" y="1060161"/>
            <a:ext cx="1242728" cy="176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ulle ronde 10"/>
          <p:cNvSpPr/>
          <p:nvPr/>
        </p:nvSpPr>
        <p:spPr>
          <a:xfrm>
            <a:off x="1893609" y="424572"/>
            <a:ext cx="2180492" cy="1012875"/>
          </a:xfrm>
          <a:prstGeom prst="wedgeEllipseCallout">
            <a:avLst>
              <a:gd name="adj1" fmla="val -62768"/>
              <a:gd name="adj2" fmla="val 95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Je voudrais…</a:t>
            </a:r>
            <a:endParaRPr lang="fr-FR" sz="2000" b="1" dirty="0"/>
          </a:p>
        </p:txBody>
      </p:sp>
      <p:pic>
        <p:nvPicPr>
          <p:cNvPr id="7170" name="Picture 2" descr="Image result for gl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725" y="1118974"/>
            <a:ext cx="2868979" cy="1900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" name="Rectangle 11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4171072" y="3650563"/>
            <a:ext cx="3849856" cy="280650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59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478302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Cube 2"/>
          <p:cNvSpPr/>
          <p:nvPr/>
        </p:nvSpPr>
        <p:spPr>
          <a:xfrm>
            <a:off x="4332849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Cube 3"/>
          <p:cNvSpPr/>
          <p:nvPr/>
        </p:nvSpPr>
        <p:spPr>
          <a:xfrm>
            <a:off x="8187397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101363" y="4979016"/>
            <a:ext cx="1604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du….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36019" y="5077490"/>
            <a:ext cx="2069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 l’….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53436" y="5077490"/>
            <a:ext cx="1856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des….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86769" y="801857"/>
            <a:ext cx="2278967" cy="22789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88" y="1060161"/>
            <a:ext cx="1242728" cy="176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ulle ronde 10"/>
          <p:cNvSpPr/>
          <p:nvPr/>
        </p:nvSpPr>
        <p:spPr>
          <a:xfrm>
            <a:off x="1893609" y="424572"/>
            <a:ext cx="2180492" cy="1012875"/>
          </a:xfrm>
          <a:prstGeom prst="wedgeEllipseCallout">
            <a:avLst>
              <a:gd name="adj1" fmla="val -62768"/>
              <a:gd name="adj2" fmla="val 95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Je voudrais…</a:t>
            </a:r>
            <a:endParaRPr lang="fr-FR" sz="2000" b="1" dirty="0"/>
          </a:p>
        </p:txBody>
      </p:sp>
      <p:pic>
        <p:nvPicPr>
          <p:cNvPr id="10242" name="Picture 2" descr="Image result for e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12" y="1076773"/>
            <a:ext cx="3030992" cy="2020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" name="Rectangle 11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3981157" y="3851028"/>
            <a:ext cx="3849856" cy="280650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62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478302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Cube 2"/>
          <p:cNvSpPr/>
          <p:nvPr/>
        </p:nvSpPr>
        <p:spPr>
          <a:xfrm>
            <a:off x="4332849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Cube 3"/>
          <p:cNvSpPr/>
          <p:nvPr/>
        </p:nvSpPr>
        <p:spPr>
          <a:xfrm>
            <a:off x="8187397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101363" y="4979016"/>
            <a:ext cx="1604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du….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4191" y="5077490"/>
            <a:ext cx="2313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 la….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53436" y="5077490"/>
            <a:ext cx="1856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des….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86769" y="801857"/>
            <a:ext cx="2278967" cy="22789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88" y="1060161"/>
            <a:ext cx="1242728" cy="176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ulle ronde 10"/>
          <p:cNvSpPr/>
          <p:nvPr/>
        </p:nvSpPr>
        <p:spPr>
          <a:xfrm>
            <a:off x="1893609" y="424572"/>
            <a:ext cx="2180492" cy="1012875"/>
          </a:xfrm>
          <a:prstGeom prst="wedgeEllipseCallout">
            <a:avLst>
              <a:gd name="adj1" fmla="val -62768"/>
              <a:gd name="adj2" fmla="val 95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Je voudrais…</a:t>
            </a:r>
            <a:endParaRPr lang="fr-FR" sz="2000" b="1" dirty="0"/>
          </a:p>
        </p:txBody>
      </p:sp>
      <p:pic>
        <p:nvPicPr>
          <p:cNvPr id="6146" name="Picture 2" descr="Image result for s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04" y="869776"/>
            <a:ext cx="2857500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" name="Rectangle 11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131300" y="3674237"/>
            <a:ext cx="3849856" cy="280650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273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478302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Cube 2"/>
          <p:cNvSpPr/>
          <p:nvPr/>
        </p:nvSpPr>
        <p:spPr>
          <a:xfrm>
            <a:off x="4332849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Cube 3"/>
          <p:cNvSpPr/>
          <p:nvPr/>
        </p:nvSpPr>
        <p:spPr>
          <a:xfrm>
            <a:off x="8187397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101363" y="4979016"/>
            <a:ext cx="1604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du….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4191" y="5077490"/>
            <a:ext cx="2313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 la….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53436" y="5077490"/>
            <a:ext cx="1856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des….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86769" y="801857"/>
            <a:ext cx="2278967" cy="22789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88" y="1060161"/>
            <a:ext cx="1242728" cy="176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ulle ronde 10"/>
          <p:cNvSpPr/>
          <p:nvPr/>
        </p:nvSpPr>
        <p:spPr>
          <a:xfrm>
            <a:off x="1893609" y="424572"/>
            <a:ext cx="2180492" cy="1012875"/>
          </a:xfrm>
          <a:prstGeom prst="wedgeEllipseCallout">
            <a:avLst>
              <a:gd name="adj1" fmla="val -62768"/>
              <a:gd name="adj2" fmla="val 95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Je voudrais…</a:t>
            </a:r>
            <a:endParaRPr lang="fr-FR" sz="2000" b="1" dirty="0"/>
          </a:p>
        </p:txBody>
      </p:sp>
      <p:sp>
        <p:nvSpPr>
          <p:cNvPr id="14" name="Rectangle à coins arrondis 13">
            <a:hlinkClick r:id="" action="ppaction://hlinkshowjump?jump=nextslide">
              <a:snd r:embed="rId3" name="coin.wav"/>
            </a:hlinkClick>
          </p:cNvPr>
          <p:cNvSpPr/>
          <p:nvPr/>
        </p:nvSpPr>
        <p:spPr>
          <a:xfrm>
            <a:off x="8187396" y="3674237"/>
            <a:ext cx="3849856" cy="280650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578" name="Picture 2" descr="Image result for haricots verts cuiss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191" y="1060161"/>
            <a:ext cx="3996964" cy="2105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5" name="Rectangle 14">
            <a:hlinkClick r:id="" action="ppaction://noaction" highlightClick="1">
              <a:snd r:embed="rId5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>
            <a:hlinkClick r:id="" action="ppaction://hlinkshowjump?jump=nextslide">
              <a:snd r:embed="rId3" name="coin.wav"/>
            </a:hlinkClick>
          </p:cNvPr>
          <p:cNvSpPr/>
          <p:nvPr/>
        </p:nvSpPr>
        <p:spPr>
          <a:xfrm>
            <a:off x="8032648" y="3862866"/>
            <a:ext cx="3849856" cy="280650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116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478302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Cube 2"/>
          <p:cNvSpPr/>
          <p:nvPr/>
        </p:nvSpPr>
        <p:spPr>
          <a:xfrm>
            <a:off x="4332849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Cube 3"/>
          <p:cNvSpPr/>
          <p:nvPr/>
        </p:nvSpPr>
        <p:spPr>
          <a:xfrm>
            <a:off x="8187397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101363" y="4979016"/>
            <a:ext cx="1604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du….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4191" y="5077490"/>
            <a:ext cx="2313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 la….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53436" y="5077490"/>
            <a:ext cx="1856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des….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86769" y="801857"/>
            <a:ext cx="2278967" cy="22789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88" y="1060161"/>
            <a:ext cx="1242728" cy="176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ulle ronde 10"/>
          <p:cNvSpPr/>
          <p:nvPr/>
        </p:nvSpPr>
        <p:spPr>
          <a:xfrm>
            <a:off x="1893609" y="424572"/>
            <a:ext cx="2180492" cy="1012875"/>
          </a:xfrm>
          <a:prstGeom prst="wedgeEllipseCallout">
            <a:avLst>
              <a:gd name="adj1" fmla="val -62768"/>
              <a:gd name="adj2" fmla="val 95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Je voudrais…</a:t>
            </a:r>
            <a:endParaRPr lang="fr-FR" sz="2000" b="1" dirty="0"/>
          </a:p>
        </p:txBody>
      </p:sp>
      <p:pic>
        <p:nvPicPr>
          <p:cNvPr id="11266" name="Picture 2" descr="Image result for confi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116" y="1060161"/>
            <a:ext cx="2857500" cy="2152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" name="Rectangle 11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4343938" y="3851028"/>
            <a:ext cx="3849856" cy="280650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15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428" y="658067"/>
            <a:ext cx="4702647" cy="3535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à coins arrondis 4"/>
          <p:cNvSpPr/>
          <p:nvPr/>
        </p:nvSpPr>
        <p:spPr>
          <a:xfrm>
            <a:off x="4135902" y="4825219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un</a:t>
            </a:r>
            <a:r>
              <a:rPr lang="fr-FR" sz="3600" dirty="0" smtClean="0">
                <a:solidFill>
                  <a:srgbClr val="7030A0"/>
                </a:solidFill>
              </a:rPr>
              <a:t> poulet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328589" y="5054048"/>
            <a:ext cx="3286292" cy="1455547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800" dirty="0" smtClean="0">
                <a:solidFill>
                  <a:srgbClr val="7030A0"/>
                </a:solidFill>
              </a:rPr>
              <a:t>?</a:t>
            </a:r>
            <a:endParaRPr lang="fr-FR" sz="8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80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478302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Cube 2"/>
          <p:cNvSpPr/>
          <p:nvPr/>
        </p:nvSpPr>
        <p:spPr>
          <a:xfrm>
            <a:off x="4332849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Cube 3"/>
          <p:cNvSpPr/>
          <p:nvPr/>
        </p:nvSpPr>
        <p:spPr>
          <a:xfrm>
            <a:off x="8187397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101363" y="4979016"/>
            <a:ext cx="1604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du….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4191" y="5077490"/>
            <a:ext cx="2313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 la….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53436" y="5077490"/>
            <a:ext cx="1856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des….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86769" y="801857"/>
            <a:ext cx="2278967" cy="22789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88" y="1060161"/>
            <a:ext cx="1242728" cy="176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ulle ronde 10"/>
          <p:cNvSpPr/>
          <p:nvPr/>
        </p:nvSpPr>
        <p:spPr>
          <a:xfrm>
            <a:off x="1893609" y="424572"/>
            <a:ext cx="2180492" cy="1012875"/>
          </a:xfrm>
          <a:prstGeom prst="wedgeEllipseCallout">
            <a:avLst>
              <a:gd name="adj1" fmla="val -62768"/>
              <a:gd name="adj2" fmla="val 95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Je voudrais…</a:t>
            </a:r>
            <a:endParaRPr lang="fr-FR" sz="2000" b="1" dirty="0"/>
          </a:p>
        </p:txBody>
      </p:sp>
      <p:pic>
        <p:nvPicPr>
          <p:cNvPr id="1030" name="Picture 6" descr="Image result for ri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849" y="1328447"/>
            <a:ext cx="3499118" cy="1752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5" name="Rectangle 14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250073" y="4051494"/>
            <a:ext cx="3849856" cy="280650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14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478302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Cube 2"/>
          <p:cNvSpPr/>
          <p:nvPr/>
        </p:nvSpPr>
        <p:spPr>
          <a:xfrm>
            <a:off x="4332849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Cube 3"/>
          <p:cNvSpPr/>
          <p:nvPr/>
        </p:nvSpPr>
        <p:spPr>
          <a:xfrm>
            <a:off x="8187397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101363" y="4979016"/>
            <a:ext cx="1604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du….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4191" y="5077490"/>
            <a:ext cx="2313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 la….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53436" y="5077490"/>
            <a:ext cx="1856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des….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86769" y="801857"/>
            <a:ext cx="2278967" cy="22789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88" y="1060161"/>
            <a:ext cx="1242728" cy="176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ulle ronde 10"/>
          <p:cNvSpPr/>
          <p:nvPr/>
        </p:nvSpPr>
        <p:spPr>
          <a:xfrm>
            <a:off x="1893609" y="424572"/>
            <a:ext cx="2180492" cy="1012875"/>
          </a:xfrm>
          <a:prstGeom prst="wedgeEllipseCallout">
            <a:avLst>
              <a:gd name="adj1" fmla="val -62768"/>
              <a:gd name="adj2" fmla="val 95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Je voudrais…</a:t>
            </a:r>
            <a:endParaRPr lang="fr-FR" sz="2000" b="1" dirty="0"/>
          </a:p>
        </p:txBody>
      </p:sp>
      <p:pic>
        <p:nvPicPr>
          <p:cNvPr id="3074" name="Picture 2" descr="Image result for pur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491" y="947619"/>
            <a:ext cx="3333213" cy="2199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3981156" y="3674237"/>
            <a:ext cx="3849856" cy="280650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04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478302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Cube 2"/>
          <p:cNvSpPr/>
          <p:nvPr/>
        </p:nvSpPr>
        <p:spPr>
          <a:xfrm>
            <a:off x="4332849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Cube 3"/>
          <p:cNvSpPr/>
          <p:nvPr/>
        </p:nvSpPr>
        <p:spPr>
          <a:xfrm>
            <a:off x="8187397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101363" y="4979016"/>
            <a:ext cx="1604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du….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4191" y="5077490"/>
            <a:ext cx="2313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 la….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53436" y="5077490"/>
            <a:ext cx="1856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des….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86769" y="801857"/>
            <a:ext cx="2278967" cy="22789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88" y="1060161"/>
            <a:ext cx="1242728" cy="176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ulle ronde 10"/>
          <p:cNvSpPr/>
          <p:nvPr/>
        </p:nvSpPr>
        <p:spPr>
          <a:xfrm>
            <a:off x="1893609" y="424572"/>
            <a:ext cx="2180492" cy="1012875"/>
          </a:xfrm>
          <a:prstGeom prst="wedgeEllipseCallout">
            <a:avLst>
              <a:gd name="adj1" fmla="val -62768"/>
              <a:gd name="adj2" fmla="val 95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Je voudrais…</a:t>
            </a:r>
            <a:endParaRPr lang="fr-FR" sz="2000" b="1" dirty="0"/>
          </a:p>
        </p:txBody>
      </p:sp>
      <p:pic>
        <p:nvPicPr>
          <p:cNvPr id="2050" name="Picture 2" descr="Image result for fra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04" y="806878"/>
            <a:ext cx="2857500" cy="2085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187396" y="3674237"/>
            <a:ext cx="3849856" cy="280650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8032648" y="3862866"/>
            <a:ext cx="3849856" cy="280650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45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478302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Cube 2"/>
          <p:cNvSpPr/>
          <p:nvPr/>
        </p:nvSpPr>
        <p:spPr>
          <a:xfrm>
            <a:off x="4332849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Cube 3"/>
          <p:cNvSpPr/>
          <p:nvPr/>
        </p:nvSpPr>
        <p:spPr>
          <a:xfrm>
            <a:off x="8187397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101363" y="4979016"/>
            <a:ext cx="1604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du….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36019" y="5077490"/>
            <a:ext cx="2069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 l’….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53436" y="5077490"/>
            <a:ext cx="1856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des….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86769" y="801857"/>
            <a:ext cx="2278967" cy="22789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88" y="1060161"/>
            <a:ext cx="1242728" cy="176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ulle ronde 10"/>
          <p:cNvSpPr/>
          <p:nvPr/>
        </p:nvSpPr>
        <p:spPr>
          <a:xfrm>
            <a:off x="1893609" y="424572"/>
            <a:ext cx="2180492" cy="1012875"/>
          </a:xfrm>
          <a:prstGeom prst="wedgeEllipseCallout">
            <a:avLst>
              <a:gd name="adj1" fmla="val -62768"/>
              <a:gd name="adj2" fmla="val 95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Je voudrais…</a:t>
            </a:r>
            <a:endParaRPr lang="fr-FR" sz="2000" b="1" dirty="0"/>
          </a:p>
        </p:txBody>
      </p:sp>
      <p:pic>
        <p:nvPicPr>
          <p:cNvPr id="12290" name="Picture 2" descr="Image result for anann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04" y="937699"/>
            <a:ext cx="2857500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" name="Rectangle 12">
            <a:hlinkClick r:id="" action="ppaction://noaction" highlightClick="1">
              <a:snd r:embed="rId4" name="whoosh.wav"/>
            </a:hlinkClick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4332849" y="3674237"/>
            <a:ext cx="3849856" cy="280650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7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478302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Cube 2"/>
          <p:cNvSpPr/>
          <p:nvPr/>
        </p:nvSpPr>
        <p:spPr>
          <a:xfrm>
            <a:off x="4332849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Cube 3"/>
          <p:cNvSpPr/>
          <p:nvPr/>
        </p:nvSpPr>
        <p:spPr>
          <a:xfrm>
            <a:off x="8187397" y="4051494"/>
            <a:ext cx="3502855" cy="24055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101363" y="4979016"/>
            <a:ext cx="1604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du….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4191" y="5077490"/>
            <a:ext cx="2313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 la….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53436" y="5077490"/>
            <a:ext cx="1856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des….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86769" y="801857"/>
            <a:ext cx="2278967" cy="22789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88" y="1060161"/>
            <a:ext cx="1242728" cy="176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ulle ronde 10"/>
          <p:cNvSpPr/>
          <p:nvPr/>
        </p:nvSpPr>
        <p:spPr>
          <a:xfrm>
            <a:off x="1893609" y="424572"/>
            <a:ext cx="2180492" cy="1012875"/>
          </a:xfrm>
          <a:prstGeom prst="wedgeEllipseCallout">
            <a:avLst>
              <a:gd name="adj1" fmla="val -62768"/>
              <a:gd name="adj2" fmla="val 95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Je voudrais…</a:t>
            </a:r>
            <a:endParaRPr lang="fr-FR" sz="2000" b="1" dirty="0"/>
          </a:p>
        </p:txBody>
      </p:sp>
      <p:sp>
        <p:nvSpPr>
          <p:cNvPr id="12" name="Rectangle 11">
            <a:hlinkClick r:id="" action="ppaction://noaction" highlightClick="1">
              <a:snd r:embed="rId3" name="whoosh.wav"/>
            </a:hlinkClick>
          </p:cNvPr>
          <p:cNvSpPr/>
          <p:nvPr/>
        </p:nvSpPr>
        <p:spPr>
          <a:xfrm>
            <a:off x="0" y="126609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106883" y="3851028"/>
            <a:ext cx="3849856" cy="280650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598" y="901739"/>
            <a:ext cx="2965106" cy="2223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528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65" y="2124614"/>
            <a:ext cx="3158271" cy="3059917"/>
          </a:xfrm>
          <a:prstGeom prst="rect">
            <a:avLst/>
          </a:prstGeom>
        </p:spPr>
      </p:pic>
      <p:sp>
        <p:nvSpPr>
          <p:cNvPr id="3" name="Bouton d'action : Début 2">
            <a:hlinkClick r:id="" action="ppaction://hlinkshowjump?jump=firstslide" highlightClick="1"/>
          </p:cNvPr>
          <p:cNvSpPr/>
          <p:nvPr/>
        </p:nvSpPr>
        <p:spPr>
          <a:xfrm>
            <a:off x="196948" y="5292383"/>
            <a:ext cx="1688123" cy="1094349"/>
          </a:xfrm>
          <a:prstGeom prst="actionButtonBeginning">
            <a:avLst/>
          </a:prstGeom>
          <a:solidFill>
            <a:schemeClr val="accent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Bouton d’action : Suivant 3">
            <a:hlinkClick r:id="" action="ppaction://hlinkshowjump?jump=nextslide" highlightClick="1"/>
          </p:cNvPr>
          <p:cNvSpPr/>
          <p:nvPr/>
        </p:nvSpPr>
        <p:spPr>
          <a:xfrm>
            <a:off x="10114670" y="5292383"/>
            <a:ext cx="1688123" cy="1094349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86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far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50" y="1035763"/>
            <a:ext cx="2400000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1508" name="Picture 4" descr="Image result for far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996" y="1035763"/>
            <a:ext cx="1800000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1510" name="Picture 6" descr="Image result for far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442" y="1035763"/>
            <a:ext cx="2844450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1512" name="Picture 8" descr="Image result for farine ver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996" y="4588107"/>
            <a:ext cx="2571450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1514" name="Picture 10" descr="Image result for cuillère far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550" y="4515536"/>
            <a:ext cx="2571450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Rectangle à coins arrondis 1"/>
          <p:cNvSpPr/>
          <p:nvPr/>
        </p:nvSpPr>
        <p:spPr>
          <a:xfrm>
            <a:off x="615551" y="201856"/>
            <a:ext cx="2400000" cy="7266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De la farine</a:t>
            </a:r>
          </a:p>
          <a:p>
            <a:pPr algn="ctr"/>
            <a:r>
              <a:rPr lang="fr-FR" sz="2000" b="1" dirty="0" smtClean="0"/>
              <a:t>Un peu de farine…</a:t>
            </a:r>
            <a:endParaRPr lang="fr-FR" sz="2000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4722045" y="233767"/>
            <a:ext cx="2400000" cy="7266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1 kg de farine</a:t>
            </a:r>
          </a:p>
          <a:p>
            <a:pPr algn="ctr"/>
            <a:r>
              <a:rPr lang="fr-FR" sz="2000" b="1" dirty="0" smtClean="0"/>
              <a:t>1 paquet de farine</a:t>
            </a:r>
            <a:endParaRPr lang="fr-FR" sz="2000" b="1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8828539" y="233767"/>
            <a:ext cx="2400000" cy="7266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1 sac de farine</a:t>
            </a:r>
            <a:endParaRPr lang="fr-FR" sz="2000" b="1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1925265" y="3686101"/>
            <a:ext cx="2400000" cy="7266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Une cuillère de farine</a:t>
            </a:r>
            <a:endParaRPr lang="fr-FR" sz="2000" b="1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6835721" y="3691920"/>
            <a:ext cx="2400000" cy="7266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2 verres de farine</a:t>
            </a:r>
            <a:endParaRPr lang="fr-FR" sz="2000" b="1" dirty="0"/>
          </a:p>
        </p:txBody>
      </p:sp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-62294" y="-542464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/>
          <p:cNvSpPr/>
          <p:nvPr/>
        </p:nvSpPr>
        <p:spPr>
          <a:xfrm>
            <a:off x="711236" y="233766"/>
            <a:ext cx="2208627" cy="694701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?</a:t>
            </a:r>
            <a:endParaRPr lang="fr-FR" sz="4000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4817731" y="247668"/>
            <a:ext cx="2208627" cy="694701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?</a:t>
            </a:r>
            <a:endParaRPr lang="fr-FR" sz="4000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8911590" y="247668"/>
            <a:ext cx="2208627" cy="694701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?</a:t>
            </a:r>
            <a:endParaRPr lang="fr-FR" sz="4000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6955768" y="3702055"/>
            <a:ext cx="2208627" cy="694701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?</a:t>
            </a:r>
            <a:endParaRPr lang="fr-FR" sz="4000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2236685" y="3718011"/>
            <a:ext cx="2208627" cy="694701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?</a:t>
            </a:r>
            <a:endParaRPr lang="fr-FR" sz="4000" dirty="0"/>
          </a:p>
        </p:txBody>
      </p:sp>
      <p:pic>
        <p:nvPicPr>
          <p:cNvPr id="5" name="Imag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012" y="5636177"/>
            <a:ext cx="981575" cy="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1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beur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94" y="1990139"/>
            <a:ext cx="2246400" cy="23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9460" name="Picture 4" descr="Image result for beur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092" y="1990139"/>
            <a:ext cx="2340000" cy="23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9462" name="Picture 6" descr="Image result for beur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889" y="1990139"/>
            <a:ext cx="3419650" cy="23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Rectangle à coins arrondis 4"/>
          <p:cNvSpPr/>
          <p:nvPr/>
        </p:nvSpPr>
        <p:spPr>
          <a:xfrm>
            <a:off x="736094" y="1032548"/>
            <a:ext cx="2400000" cy="7266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Du beurre</a:t>
            </a:r>
          </a:p>
          <a:p>
            <a:pPr algn="ctr"/>
            <a:r>
              <a:rPr lang="fr-FR" sz="2000" b="1" dirty="0" smtClean="0"/>
              <a:t>Un peu de beurre</a:t>
            </a:r>
            <a:endParaRPr lang="fr-FR" sz="2000" b="1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4221092" y="1032548"/>
            <a:ext cx="2400000" cy="7266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Une plaquette de beurre</a:t>
            </a:r>
          </a:p>
          <a:p>
            <a:pPr algn="ctr"/>
            <a:r>
              <a:rPr lang="fr-FR" sz="1600" b="1" dirty="0" smtClean="0"/>
              <a:t>250g de beurre</a:t>
            </a:r>
            <a:endParaRPr lang="fr-FR" sz="1600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8232714" y="1032548"/>
            <a:ext cx="2400000" cy="7266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Du beurre</a:t>
            </a:r>
          </a:p>
          <a:p>
            <a:pPr algn="ctr"/>
            <a:r>
              <a:rPr lang="fr-FR" sz="2000" b="1" dirty="0" smtClean="0"/>
              <a:t>Beaucoup de beurre</a:t>
            </a:r>
            <a:endParaRPr lang="fr-FR" sz="2000" b="1" dirty="0"/>
          </a:p>
        </p:txBody>
      </p: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812894" y="1032548"/>
            <a:ext cx="2208627" cy="694701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?</a:t>
            </a:r>
            <a:endParaRPr lang="fr-FR" sz="40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4352465" y="1048502"/>
            <a:ext cx="2208627" cy="694701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?</a:t>
            </a:r>
            <a:endParaRPr lang="fr-FR" sz="40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8328400" y="1114213"/>
            <a:ext cx="2208627" cy="694701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?</a:t>
            </a:r>
            <a:endParaRPr lang="fr-FR" sz="4000" dirty="0"/>
          </a:p>
        </p:txBody>
      </p:sp>
      <p:pic>
        <p:nvPicPr>
          <p:cNvPr id="14" name="Imag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235" y="5554574"/>
            <a:ext cx="981575" cy="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co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7" y="2156081"/>
            <a:ext cx="2412000" cy="24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8436" name="Picture 4" descr="Image result for coca ver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961" y="2156081"/>
            <a:ext cx="1800960" cy="24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8438" name="Picture 6" descr="Image result for coca d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887" y="1063174"/>
            <a:ext cx="2412000" cy="24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8442" name="Picture 10" descr="http://www.coca-cola-france.fr/stories/histoire/saga/les-verres-coca-cola-une-tradition-vieille-de-plus-de-100-ans/_jcr_content/articleBody/par1/image/promoImage.img.png/142976175835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1" b="53837"/>
          <a:stretch/>
        </p:blipFill>
        <p:spPr bwMode="auto">
          <a:xfrm>
            <a:off x="4714763" y="4956762"/>
            <a:ext cx="3156249" cy="1502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Rectangle à coins arrondis 6"/>
          <p:cNvSpPr/>
          <p:nvPr/>
        </p:nvSpPr>
        <p:spPr>
          <a:xfrm>
            <a:off x="255122" y="1272644"/>
            <a:ext cx="2400000" cy="7266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Une canette de coca</a:t>
            </a:r>
            <a:endParaRPr lang="fr-FR" sz="2000" b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086887" y="168894"/>
            <a:ext cx="2400000" cy="7266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Une bouteille de coca</a:t>
            </a:r>
          </a:p>
          <a:p>
            <a:pPr algn="ctr"/>
            <a:r>
              <a:rPr lang="fr-FR" b="1" dirty="0" smtClean="0"/>
              <a:t>1 litre de coca</a:t>
            </a:r>
            <a:endParaRPr lang="fr-FR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9300441" y="1260053"/>
            <a:ext cx="2400000" cy="7266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Un verre de coca</a:t>
            </a:r>
            <a:endParaRPr lang="fr-FR" b="1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5086887" y="4057041"/>
            <a:ext cx="2400000" cy="7266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Du coca</a:t>
            </a:r>
            <a:endParaRPr lang="fr-FR" sz="2000" b="1" dirty="0"/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-29149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334816" y="1260053"/>
            <a:ext cx="2208627" cy="694701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?</a:t>
            </a:r>
            <a:endParaRPr lang="fr-FR" sz="4000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5161524" y="195363"/>
            <a:ext cx="2208627" cy="694701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?</a:t>
            </a:r>
            <a:endParaRPr lang="fr-FR" sz="4000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9396127" y="1304554"/>
            <a:ext cx="2208627" cy="694701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?</a:t>
            </a:r>
            <a:endParaRPr lang="fr-FR" sz="4000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5230484" y="4057041"/>
            <a:ext cx="2208627" cy="694701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?</a:t>
            </a:r>
            <a:endParaRPr lang="fr-FR" sz="4000" dirty="0"/>
          </a:p>
        </p:txBody>
      </p:sp>
      <p:pic>
        <p:nvPicPr>
          <p:cNvPr id="17" name="Imag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012" y="5636177"/>
            <a:ext cx="981575" cy="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9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bonb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22" y="4333539"/>
            <a:ext cx="1710000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7412" name="Picture 4" descr="Image result for bonb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040" y="948432"/>
            <a:ext cx="2400000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7414" name="Picture 6" descr="Image result for bonb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28" y="948432"/>
            <a:ext cx="2388400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7416" name="Picture 8" descr="Image result for bonbon sa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543" y="4333539"/>
            <a:ext cx="1668000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7418" name="Picture 10" descr="Image result for bonbon sach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279" y="4333539"/>
            <a:ext cx="1800000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Rectangle à coins arrondis 6"/>
          <p:cNvSpPr/>
          <p:nvPr/>
        </p:nvSpPr>
        <p:spPr>
          <a:xfrm>
            <a:off x="2087828" y="0"/>
            <a:ext cx="2400000" cy="7266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Une boite de bonbons</a:t>
            </a:r>
          </a:p>
          <a:p>
            <a:pPr algn="ctr"/>
            <a:r>
              <a:rPr lang="fr-FR" b="1" dirty="0" smtClean="0"/>
              <a:t>1 kg de bonbons</a:t>
            </a:r>
            <a:endParaRPr lang="fr-FR" b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7208040" y="0"/>
            <a:ext cx="2400000" cy="7266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Des bonbons</a:t>
            </a:r>
          </a:p>
          <a:p>
            <a:pPr algn="ctr"/>
            <a:r>
              <a:rPr lang="fr-FR" b="1" dirty="0" smtClean="0"/>
              <a:t>Beaucoup de bonbons</a:t>
            </a:r>
            <a:endParaRPr lang="fr-FR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728922" y="3571069"/>
            <a:ext cx="2400000" cy="7266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 bonbon</a:t>
            </a:r>
            <a:endParaRPr lang="fr-FR" b="1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4537543" y="3606928"/>
            <a:ext cx="2400000" cy="7266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 sac de bonbons</a:t>
            </a:r>
          </a:p>
          <a:p>
            <a:pPr algn="ctr"/>
            <a:r>
              <a:rPr lang="fr-FR" b="1" dirty="0" smtClean="0"/>
              <a:t>1 sachet de bonbons</a:t>
            </a:r>
            <a:endParaRPr lang="fr-FR" b="1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8265895" y="3574185"/>
            <a:ext cx="2400000" cy="7266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 paquet de bonbons</a:t>
            </a:r>
          </a:p>
          <a:p>
            <a:pPr algn="ctr"/>
            <a:r>
              <a:rPr lang="fr-FR" b="1" dirty="0" smtClean="0"/>
              <a:t>1 sachet de bonbons</a:t>
            </a:r>
            <a:endParaRPr lang="fr-FR" b="1" dirty="0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-29149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2247168" y="31910"/>
            <a:ext cx="2208627" cy="694701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?</a:t>
            </a:r>
            <a:endParaRPr lang="fr-FR" sz="4000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4651125" y="3622882"/>
            <a:ext cx="2208627" cy="694701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?</a:t>
            </a:r>
            <a:endParaRPr lang="fr-FR" sz="4000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7303726" y="31910"/>
            <a:ext cx="2208627" cy="694701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?</a:t>
            </a:r>
            <a:endParaRPr lang="fr-FR" sz="4000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8361581" y="3665109"/>
            <a:ext cx="2208627" cy="694701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?</a:t>
            </a:r>
            <a:endParaRPr lang="fr-FR" sz="4000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916393" y="3628130"/>
            <a:ext cx="2208627" cy="694701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?</a:t>
            </a:r>
            <a:endParaRPr lang="fr-FR" sz="4000" dirty="0"/>
          </a:p>
        </p:txBody>
      </p:sp>
      <p:pic>
        <p:nvPicPr>
          <p:cNvPr id="18" name="Image 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012" y="5636177"/>
            <a:ext cx="981575" cy="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7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423" y="720771"/>
            <a:ext cx="5256414" cy="3477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à coins arrondis 5"/>
          <p:cNvSpPr/>
          <p:nvPr/>
        </p:nvSpPr>
        <p:spPr>
          <a:xfrm>
            <a:off x="4362555" y="4893213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du</a:t>
            </a:r>
            <a:r>
              <a:rPr lang="fr-FR" sz="3600" dirty="0" smtClean="0">
                <a:solidFill>
                  <a:srgbClr val="7030A0"/>
                </a:solidFill>
              </a:rPr>
              <a:t> poisson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555243" y="5093907"/>
            <a:ext cx="3286292" cy="1455547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800" dirty="0" smtClean="0">
                <a:solidFill>
                  <a:srgbClr val="7030A0"/>
                </a:solidFill>
              </a:rPr>
              <a:t>?</a:t>
            </a:r>
            <a:endParaRPr lang="fr-FR" sz="8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8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bana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706" y="1282943"/>
            <a:ext cx="2880000" cy="23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388" name="Picture 4" descr="Image result for ban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585" y="1282943"/>
            <a:ext cx="2880000" cy="23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390" name="Picture 6" descr="Image result for banane tranch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577" y="4286190"/>
            <a:ext cx="3031552" cy="23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Rectangle à coins arrondis 4"/>
          <p:cNvSpPr/>
          <p:nvPr/>
        </p:nvSpPr>
        <p:spPr>
          <a:xfrm>
            <a:off x="1389706" y="556332"/>
            <a:ext cx="2400000" cy="7266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une </a:t>
            </a:r>
            <a:r>
              <a:rPr lang="fr-FR" sz="2000" b="1" dirty="0" smtClean="0"/>
              <a:t>banane</a:t>
            </a:r>
            <a:endParaRPr lang="fr-FR" sz="2000" b="1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7911585" y="556331"/>
            <a:ext cx="2400000" cy="7266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Des bananes</a:t>
            </a:r>
            <a:endParaRPr lang="fr-FR" sz="2000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632353" y="3559579"/>
            <a:ext cx="2400000" cy="7266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De la banane</a:t>
            </a:r>
          </a:p>
          <a:p>
            <a:pPr algn="ctr"/>
            <a:r>
              <a:rPr lang="fr-FR" sz="1600" b="1" dirty="0" smtClean="0"/>
              <a:t>Des tranches de banane</a:t>
            </a:r>
            <a:endParaRPr lang="fr-FR" sz="1600" b="1" dirty="0"/>
          </a:p>
        </p:txBody>
      </p:sp>
      <p:sp>
        <p:nvSpPr>
          <p:cNvPr id="8" name="Rectangle 7">
            <a:hlinkClick r:id="" action="ppaction://noaction" highlightClick="1"/>
          </p:cNvPr>
          <p:cNvSpPr/>
          <p:nvPr/>
        </p:nvSpPr>
        <p:spPr>
          <a:xfrm>
            <a:off x="-7577" y="-135079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1495238" y="549314"/>
            <a:ext cx="2208627" cy="694701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?</a:t>
            </a:r>
            <a:endParaRPr lang="fr-FR" sz="40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7938852" y="549315"/>
            <a:ext cx="2208627" cy="694701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?</a:t>
            </a:r>
            <a:endParaRPr lang="fr-FR" sz="4000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4668938" y="3591489"/>
            <a:ext cx="2208627" cy="694701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?</a:t>
            </a:r>
            <a:endParaRPr lang="fr-FR" sz="4000" dirty="0"/>
          </a:p>
        </p:txBody>
      </p:sp>
      <p:pic>
        <p:nvPicPr>
          <p:cNvPr id="14" name="Imag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012" y="5636177"/>
            <a:ext cx="981575" cy="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4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confi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26" y="1086971"/>
            <a:ext cx="288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484" name="Picture 4" descr="Image result for confi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051" y="4394885"/>
            <a:ext cx="21987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486" name="Picture 6" descr="http://www.uneplumedanslacuisine.com/wp-content/uploads/2012/05/confiture-fraises-5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0"/>
          <a:stretch/>
        </p:blipFill>
        <p:spPr bwMode="auto">
          <a:xfrm>
            <a:off x="8618243" y="1086971"/>
            <a:ext cx="275382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488" name="Picture 8" descr="Image result for confiture cuillere 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96" y="4418572"/>
            <a:ext cx="325626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490" name="Picture 10" descr="Image result for confiture tartine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84" y="1104971"/>
            <a:ext cx="3425800" cy="21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Rectangle à coins arrondis 7"/>
          <p:cNvSpPr/>
          <p:nvPr/>
        </p:nvSpPr>
        <p:spPr>
          <a:xfrm>
            <a:off x="1166526" y="137865"/>
            <a:ext cx="2400000" cy="7266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Des pots de confiture</a:t>
            </a:r>
            <a:endParaRPr lang="fr-FR" sz="2000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012384" y="155865"/>
            <a:ext cx="2400000" cy="7266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Une tartine de confiture</a:t>
            </a:r>
            <a:endParaRPr lang="fr-FR" sz="2000" b="1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8795153" y="155865"/>
            <a:ext cx="2400000" cy="7266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De la confiture</a:t>
            </a:r>
            <a:endParaRPr lang="fr-FR" sz="2000" b="1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2612384" y="3668274"/>
            <a:ext cx="2400000" cy="7266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 cuillère de confiture</a:t>
            </a:r>
          </a:p>
          <a:p>
            <a:pPr algn="ctr"/>
            <a:r>
              <a:rPr lang="fr-FR" b="1" dirty="0" smtClean="0"/>
              <a:t>Un peu de confiture</a:t>
            </a:r>
            <a:endParaRPr lang="fr-FR" b="1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7058751" y="3686274"/>
            <a:ext cx="2400000" cy="7266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 pot de confiture</a:t>
            </a:r>
          </a:p>
        </p:txBody>
      </p: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-29149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1206231" y="144820"/>
            <a:ext cx="2208627" cy="694701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?</a:t>
            </a:r>
            <a:endParaRPr lang="fr-FR" sz="4000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5098683" y="211462"/>
            <a:ext cx="2208627" cy="694701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?</a:t>
            </a:r>
            <a:endParaRPr lang="fr-FR" sz="4000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8896566" y="237467"/>
            <a:ext cx="2208627" cy="694701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?</a:t>
            </a:r>
            <a:endParaRPr lang="fr-FR" sz="4000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7057696" y="3684228"/>
            <a:ext cx="2208627" cy="694701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?</a:t>
            </a:r>
            <a:endParaRPr lang="fr-FR" sz="4000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2763457" y="3718184"/>
            <a:ext cx="2208627" cy="694701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?</a:t>
            </a:r>
            <a:endParaRPr lang="fr-FR" sz="4000" dirty="0"/>
          </a:p>
        </p:txBody>
      </p:sp>
      <p:pic>
        <p:nvPicPr>
          <p:cNvPr id="19" name="Image 1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012" y="5636177"/>
            <a:ext cx="981575" cy="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4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choco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14" y="1257412"/>
            <a:ext cx="3214286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2532" name="Picture 4" descr="Image result for chocol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684" y="1280777"/>
            <a:ext cx="1763086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2536" name="Picture 8" descr="Image result for chocol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255" y="1280777"/>
            <a:ext cx="2699427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2538" name="Picture 10" descr="Image result for chocolat un carre 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14" y="4640635"/>
            <a:ext cx="1799999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2542" name="Picture 14" descr="Image result for chocolat un carre 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352" y="4640635"/>
            <a:ext cx="2603126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2544" name="Picture 16" descr="Image result for chocolat boite d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969" y="4640635"/>
            <a:ext cx="1800000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Rectangle à coins arrondis 9"/>
          <p:cNvSpPr/>
          <p:nvPr/>
        </p:nvSpPr>
        <p:spPr>
          <a:xfrm>
            <a:off x="1141057" y="335089"/>
            <a:ext cx="2400000" cy="7266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Du chocolat (fondu)</a:t>
            </a:r>
            <a:endParaRPr lang="fr-FR" sz="2000" b="1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5245227" y="335089"/>
            <a:ext cx="2400000" cy="7266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1 tablette de chocolat</a:t>
            </a:r>
            <a:endParaRPr lang="fr-FR" sz="2000" b="1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8971754" y="335089"/>
            <a:ext cx="2400000" cy="7266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Des chocolats</a:t>
            </a:r>
            <a:endParaRPr lang="fr-FR" sz="2000" b="1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433913" y="3741677"/>
            <a:ext cx="2400000" cy="7266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1 chocolat</a:t>
            </a:r>
            <a:endParaRPr lang="fr-FR" sz="2000" b="1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5068915" y="3741677"/>
            <a:ext cx="2400000" cy="7266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2 carrés de chocolat</a:t>
            </a:r>
            <a:endParaRPr lang="fr-FR" sz="2000" b="1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9043472" y="3741676"/>
            <a:ext cx="2400000" cy="7266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1 boite de chocolats</a:t>
            </a:r>
            <a:endParaRPr lang="fr-FR" sz="2000" b="1" dirty="0"/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>
          <a:xfrm>
            <a:off x="15642" y="-92594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1236743" y="351043"/>
            <a:ext cx="2208627" cy="694701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?</a:t>
            </a:r>
            <a:endParaRPr lang="fr-FR" sz="4000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5361851" y="406621"/>
            <a:ext cx="2208627" cy="694701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?</a:t>
            </a:r>
            <a:endParaRPr lang="fr-FR" sz="4000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9139158" y="392225"/>
            <a:ext cx="2208627" cy="694701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?</a:t>
            </a:r>
            <a:endParaRPr lang="fr-FR" sz="4000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9143175" y="3859760"/>
            <a:ext cx="2208627" cy="694701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?</a:t>
            </a:r>
            <a:endParaRPr lang="fr-FR" sz="4000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5167131" y="3773586"/>
            <a:ext cx="2208627" cy="694701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?</a:t>
            </a:r>
            <a:endParaRPr lang="fr-FR" sz="4000" dirty="0"/>
          </a:p>
        </p:txBody>
      </p:sp>
      <p:pic>
        <p:nvPicPr>
          <p:cNvPr id="22" name="Image 2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894" y="5841444"/>
            <a:ext cx="981575" cy="981575"/>
          </a:xfrm>
          <a:prstGeom prst="rect">
            <a:avLst/>
          </a:prstGeom>
        </p:spPr>
      </p:pic>
      <p:sp>
        <p:nvSpPr>
          <p:cNvPr id="23" name="Rectangle à coins arrondis 22"/>
          <p:cNvSpPr/>
          <p:nvPr/>
        </p:nvSpPr>
        <p:spPr>
          <a:xfrm>
            <a:off x="433913" y="3757630"/>
            <a:ext cx="2208627" cy="694701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?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91566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petits po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06" y="4322738"/>
            <a:ext cx="288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3556" name="Picture 4" descr="Image result for petits pois 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206" y="935501"/>
            <a:ext cx="19656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3558" name="Picture 6" descr="Image result for petits pois bo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092" y="1009660"/>
            <a:ext cx="1684404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3560" name="Picture 8" descr="Image result for petits pois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393" y="4322738"/>
            <a:ext cx="288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Rectangle à coins arrondis 9"/>
          <p:cNvSpPr/>
          <p:nvPr/>
        </p:nvSpPr>
        <p:spPr>
          <a:xfrm>
            <a:off x="1732006" y="0"/>
            <a:ext cx="2400000" cy="7266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1 petit pois</a:t>
            </a:r>
            <a:endParaRPr lang="fr-FR" sz="2000" b="1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7792393" y="0"/>
            <a:ext cx="2400000" cy="7266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1 boite de petit pois</a:t>
            </a:r>
            <a:endParaRPr lang="fr-FR" sz="2000" b="1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1732006" y="3596127"/>
            <a:ext cx="2400000" cy="7266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1 assiette de petit pois</a:t>
            </a:r>
            <a:endParaRPr lang="fr-FR" sz="2000" b="1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8032393" y="3595977"/>
            <a:ext cx="2400000" cy="7266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Des petits pois</a:t>
            </a:r>
          </a:p>
          <a:p>
            <a:pPr algn="ctr"/>
            <a:r>
              <a:rPr lang="fr-FR" b="1" dirty="0" smtClean="0"/>
              <a:t>1 cuillère de petit pois</a:t>
            </a:r>
            <a:endParaRPr lang="fr-FR" b="1" dirty="0"/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>
          <a:xfrm>
            <a:off x="15642" y="-92594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1753765" y="12158"/>
            <a:ext cx="2208627" cy="694701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?</a:t>
            </a:r>
            <a:endParaRPr lang="fr-FR" sz="4000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7897980" y="-150"/>
            <a:ext cx="2208627" cy="694701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?</a:t>
            </a:r>
            <a:endParaRPr lang="fr-FR" sz="4000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8127077" y="3627962"/>
            <a:ext cx="2208627" cy="694701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?</a:t>
            </a:r>
            <a:endParaRPr lang="fr-FR" sz="4000" dirty="0"/>
          </a:p>
        </p:txBody>
      </p:sp>
      <p:pic>
        <p:nvPicPr>
          <p:cNvPr id="18" name="Image 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894" y="5841444"/>
            <a:ext cx="981575" cy="981575"/>
          </a:xfrm>
          <a:prstGeom prst="rect">
            <a:avLst/>
          </a:prstGeom>
        </p:spPr>
      </p:pic>
      <p:sp>
        <p:nvSpPr>
          <p:cNvPr id="19" name="Rectangle à coins arrondis 18"/>
          <p:cNvSpPr/>
          <p:nvPr/>
        </p:nvSpPr>
        <p:spPr>
          <a:xfrm>
            <a:off x="1815390" y="3612082"/>
            <a:ext cx="2208627" cy="694701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?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13074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/>
        </p:nvSpPr>
        <p:spPr>
          <a:xfrm>
            <a:off x="1732006" y="0"/>
            <a:ext cx="2400000" cy="7266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1 bol de riz</a:t>
            </a:r>
            <a:endParaRPr lang="fr-FR" sz="2000" b="1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7792393" y="0"/>
            <a:ext cx="2400000" cy="7266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Du riz</a:t>
            </a:r>
            <a:endParaRPr lang="fr-FR" sz="2000" b="1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1732006" y="3596127"/>
            <a:ext cx="2400000" cy="7266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1 assiette de riz</a:t>
            </a:r>
            <a:endParaRPr lang="fr-FR" sz="2000" b="1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7672393" y="3615554"/>
            <a:ext cx="2400000" cy="7266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1 boite de riz</a:t>
            </a:r>
          </a:p>
          <a:p>
            <a:pPr algn="ctr"/>
            <a:r>
              <a:rPr lang="fr-FR" sz="1600" b="1" dirty="0" smtClean="0"/>
              <a:t>1 paquet de riz</a:t>
            </a:r>
          </a:p>
          <a:p>
            <a:pPr algn="ctr"/>
            <a:r>
              <a:rPr lang="fr-FR" sz="1600" b="1" dirty="0" smtClean="0"/>
              <a:t>500 g de riz</a:t>
            </a:r>
            <a:endParaRPr lang="fr-FR" sz="1600" b="1" dirty="0"/>
          </a:p>
        </p:txBody>
      </p:sp>
      <p:pic>
        <p:nvPicPr>
          <p:cNvPr id="18" name="Image 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894" y="5841444"/>
            <a:ext cx="981575" cy="981575"/>
          </a:xfrm>
          <a:prstGeom prst="rect">
            <a:avLst/>
          </a:prstGeom>
        </p:spPr>
      </p:pic>
      <p:pic>
        <p:nvPicPr>
          <p:cNvPr id="82946" name="Picture 2" descr="Image result for ri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11" y="733328"/>
            <a:ext cx="324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2948" name="Picture 4" descr="Image result for ri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079" y="881968"/>
            <a:ext cx="351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2950" name="Picture 6" descr="Image result for riz sa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99" y="881968"/>
            <a:ext cx="216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2952" name="Picture 8" descr="Image result for riz paqu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393" y="4560085"/>
            <a:ext cx="216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2954" name="Picture 10" descr="Image result for riz ver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770" y="4560085"/>
            <a:ext cx="2571428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2956" name="Picture 12" descr="Image result for 1 riz grain d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99" y="4560085"/>
            <a:ext cx="216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2" name="Rectangle à coins arrondis 21"/>
          <p:cNvSpPr/>
          <p:nvPr/>
        </p:nvSpPr>
        <p:spPr>
          <a:xfrm>
            <a:off x="4762199" y="0"/>
            <a:ext cx="2400000" cy="7266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Un sac de riz</a:t>
            </a:r>
            <a:endParaRPr lang="fr-FR" sz="2000" b="1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4672848" y="3593522"/>
            <a:ext cx="2400000" cy="7266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Des grains de riz</a:t>
            </a:r>
            <a:endParaRPr lang="fr-FR" sz="2000" b="1" dirty="0"/>
          </a:p>
        </p:txBody>
      </p:sp>
      <p:sp>
        <p:nvSpPr>
          <p:cNvPr id="24" name="Rectangle 23">
            <a:hlinkClick r:id="" action="ppaction://noaction" highlightClick="1"/>
          </p:cNvPr>
          <p:cNvSpPr/>
          <p:nvPr/>
        </p:nvSpPr>
        <p:spPr>
          <a:xfrm>
            <a:off x="-250021" y="77809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>
            <a:hlinkClick r:id="" action="ppaction://hlinkshowjump?jump=nextslide">
              <a:snd r:embed="rId9" name="applause.wav"/>
            </a:hlinkClick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252" y="5841601"/>
            <a:ext cx="981575" cy="981575"/>
          </a:xfrm>
          <a:prstGeom prst="rect">
            <a:avLst/>
          </a:prstGeom>
        </p:spPr>
      </p:pic>
      <p:sp>
        <p:nvSpPr>
          <p:cNvPr id="26" name="Rectangle à coins arrondis 25"/>
          <p:cNvSpPr/>
          <p:nvPr/>
        </p:nvSpPr>
        <p:spPr>
          <a:xfrm>
            <a:off x="1813859" y="-278"/>
            <a:ext cx="2208627" cy="694701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?</a:t>
            </a:r>
            <a:endParaRPr lang="fr-FR" sz="4000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790385" y="77809"/>
            <a:ext cx="2208627" cy="694701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?</a:t>
            </a:r>
            <a:endParaRPr lang="fr-FR" sz="40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7983766" y="37382"/>
            <a:ext cx="2208627" cy="694701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?</a:t>
            </a:r>
            <a:endParaRPr lang="fr-FR" sz="4000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7743766" y="3647542"/>
            <a:ext cx="2208627" cy="694701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?</a:t>
            </a:r>
            <a:endParaRPr lang="fr-FR" sz="4000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4741666" y="3615554"/>
            <a:ext cx="2208627" cy="694701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?</a:t>
            </a:r>
            <a:endParaRPr lang="fr-FR" sz="4000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1813859" y="3611671"/>
            <a:ext cx="2208627" cy="694701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smtClean="0"/>
              <a:t>?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401453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863" y="2297137"/>
            <a:ext cx="2981325" cy="3276600"/>
          </a:xfrm>
          <a:prstGeom prst="rect">
            <a:avLst/>
          </a:prstGeom>
        </p:spPr>
      </p:pic>
      <p:sp>
        <p:nvSpPr>
          <p:cNvPr id="3" name="Bouton d'action : Début 2">
            <a:hlinkClick r:id="" action="ppaction://hlinkshowjump?jump=firstslide" highlightClick="1"/>
          </p:cNvPr>
          <p:cNvSpPr/>
          <p:nvPr/>
        </p:nvSpPr>
        <p:spPr>
          <a:xfrm>
            <a:off x="196948" y="5292383"/>
            <a:ext cx="1688123" cy="1094349"/>
          </a:xfrm>
          <a:prstGeom prst="actionButtonBeginning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50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661" y="770553"/>
            <a:ext cx="4384872" cy="2901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à coins arrondis 6"/>
          <p:cNvSpPr/>
          <p:nvPr/>
        </p:nvSpPr>
        <p:spPr>
          <a:xfrm>
            <a:off x="4242903" y="4698609"/>
            <a:ext cx="3671668" cy="185693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des</a:t>
            </a:r>
            <a:r>
              <a:rPr lang="fr-FR" sz="3600" dirty="0" smtClean="0">
                <a:solidFill>
                  <a:srgbClr val="7030A0"/>
                </a:solidFill>
              </a:rPr>
              <a:t> pains</a:t>
            </a:r>
            <a:endParaRPr lang="fr-FR" sz="3600" dirty="0">
              <a:solidFill>
                <a:srgbClr val="7030A0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328589" y="5054048"/>
            <a:ext cx="3286292" cy="1455547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800" dirty="0" smtClean="0">
                <a:solidFill>
                  <a:srgbClr val="7030A0"/>
                </a:solidFill>
              </a:rPr>
              <a:t>?</a:t>
            </a:r>
            <a:endParaRPr lang="fr-FR" sz="8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1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555</Words>
  <Application>Microsoft Office PowerPoint</Application>
  <PresentationFormat>Grand écran</PresentationFormat>
  <Paragraphs>246</Paragraphs>
  <Slides>85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85</vt:i4>
      </vt:variant>
    </vt:vector>
  </HeadingPairs>
  <TitlesOfParts>
    <vt:vector size="89" baseType="lpstr">
      <vt:lpstr>Arial</vt:lpstr>
      <vt:lpstr>Calibri</vt:lpstr>
      <vt:lpstr>Calibri Light</vt:lpstr>
      <vt:lpstr>Thème Office</vt:lpstr>
      <vt:lpstr>Les articles partitifs </vt:lpstr>
      <vt:lpstr>L’article partitif:  Désigne une partie d’un tout dont on ne connait pas exactement la quantité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partitif</dc:title>
  <dc:creator>CB</dc:creator>
  <cp:lastModifiedBy>CB</cp:lastModifiedBy>
  <cp:revision>37</cp:revision>
  <dcterms:created xsi:type="dcterms:W3CDTF">2017-01-20T15:47:43Z</dcterms:created>
  <dcterms:modified xsi:type="dcterms:W3CDTF">2019-04-29T11:58:45Z</dcterms:modified>
</cp:coreProperties>
</file>