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57" r:id="rId3"/>
    <p:sldId id="259" r:id="rId4"/>
    <p:sldId id="258" r:id="rId5"/>
    <p:sldId id="261" r:id="rId6"/>
    <p:sldId id="260" r:id="rId7"/>
    <p:sldId id="262" r:id="rId8"/>
    <p:sldId id="263" r:id="rId9"/>
    <p:sldId id="264" r:id="rId10"/>
    <p:sldId id="265" r:id="rId11"/>
    <p:sldId id="266" r:id="rId12"/>
    <p:sldId id="267" r:id="rId13"/>
    <p:sldId id="268" r:id="rId14"/>
    <p:sldId id="271" r:id="rId15"/>
    <p:sldId id="269" r:id="rId16"/>
    <p:sldId id="272" r:id="rId17"/>
    <p:sldId id="273" r:id="rId18"/>
    <p:sldId id="274" r:id="rId19"/>
    <p:sldId id="276" r:id="rId20"/>
    <p:sldId id="275" r:id="rId21"/>
    <p:sldId id="27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1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9060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92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89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364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91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009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980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34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1511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758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23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44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77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622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46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54021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4/28/2020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488690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slide" Target="slide15.xml"/><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slide" Target="slide15.xml"/><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15.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6.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lion et le tigre</a:t>
            </a:r>
            <a:endParaRPr lang="fr-FR" dirty="0"/>
          </a:p>
        </p:txBody>
      </p:sp>
      <p:sp>
        <p:nvSpPr>
          <p:cNvPr id="3" name="Sous-titre 2"/>
          <p:cNvSpPr>
            <a:spLocks noGrp="1"/>
          </p:cNvSpPr>
          <p:nvPr>
            <p:ph type="subTitle" idx="1"/>
          </p:nvPr>
        </p:nvSpPr>
        <p:spPr>
          <a:xfrm>
            <a:off x="8240751" y="4984592"/>
            <a:ext cx="1880633" cy="446052"/>
          </a:xfrm>
        </p:spPr>
        <p:txBody>
          <a:bodyPr/>
          <a:lstStyle/>
          <a:p>
            <a:r>
              <a:rPr lang="fr-FR" dirty="0" err="1" smtClean="0"/>
              <a:t>Yll</a:t>
            </a:r>
            <a:r>
              <a:rPr lang="fr-FR" dirty="0" smtClean="0"/>
              <a:t> et Sylvie</a:t>
            </a:r>
            <a:endParaRPr lang="fr-FR" dirty="0"/>
          </a:p>
        </p:txBody>
      </p:sp>
      <p:pic>
        <p:nvPicPr>
          <p:cNvPr id="4" name="Image 3"/>
          <p:cNvPicPr>
            <a:picLocks noChangeAspect="1"/>
          </p:cNvPicPr>
          <p:nvPr/>
        </p:nvPicPr>
        <p:blipFill>
          <a:blip r:embed="rId2"/>
          <a:stretch>
            <a:fillRect/>
          </a:stretch>
        </p:blipFill>
        <p:spPr>
          <a:xfrm>
            <a:off x="3532850" y="3757417"/>
            <a:ext cx="1723558" cy="1227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3"/>
          <a:stretch>
            <a:fillRect/>
          </a:stretch>
        </p:blipFill>
        <p:spPr>
          <a:xfrm>
            <a:off x="6926070" y="3757417"/>
            <a:ext cx="1783034" cy="1227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002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65161" y="3400022"/>
            <a:ext cx="9736426" cy="2246769"/>
          </a:xfrm>
          <a:prstGeom prst="rect">
            <a:avLst/>
          </a:prstGeom>
          <a:noFill/>
        </p:spPr>
        <p:txBody>
          <a:bodyPr wrap="square" rtlCol="0">
            <a:spAutoFit/>
          </a:bodyPr>
          <a:lstStyle/>
          <a:p>
            <a:pPr algn="ctr"/>
            <a:r>
              <a:rPr lang="fr-FR" sz="2800" dirty="0" smtClean="0"/>
              <a:t>Vous repartez tous les trois pour chasser des zèbres maintenant. Vous marchez, et derrière des rochers, vous apercevez un zèbre qui est en train de brouter. Vous approchez tout doucement: Toi et </a:t>
            </a:r>
            <a:r>
              <a:rPr lang="fr-FR" sz="2800" dirty="0" err="1" smtClean="0"/>
              <a:t>Kévi</a:t>
            </a:r>
            <a:r>
              <a:rPr lang="fr-FR" sz="2800" dirty="0" smtClean="0"/>
              <a:t>, vous rampez dans les herbes pour ne pas que le zèbre vous voit! </a:t>
            </a:r>
            <a:r>
              <a:rPr lang="fr-FR" sz="2800" dirty="0" err="1" smtClean="0"/>
              <a:t>Washi</a:t>
            </a:r>
            <a:r>
              <a:rPr lang="fr-FR" sz="2800" dirty="0" smtClean="0"/>
              <a:t> reste plus loin et vous attend. </a:t>
            </a:r>
            <a:endParaRPr lang="fr-FR" dirty="0"/>
          </a:p>
        </p:txBody>
      </p:sp>
      <p:pic>
        <p:nvPicPr>
          <p:cNvPr id="3" name="Image 2"/>
          <p:cNvPicPr>
            <a:picLocks noChangeAspect="1"/>
          </p:cNvPicPr>
          <p:nvPr/>
        </p:nvPicPr>
        <p:blipFill>
          <a:blip r:embed="rId2"/>
          <a:stretch>
            <a:fillRect/>
          </a:stretch>
        </p:blipFill>
        <p:spPr>
          <a:xfrm>
            <a:off x="7926735" y="927279"/>
            <a:ext cx="3174852" cy="2114940"/>
          </a:xfrm>
          <a:prstGeom prst="rect">
            <a:avLst/>
          </a:prstGeom>
        </p:spPr>
      </p:pic>
      <p:pic>
        <p:nvPicPr>
          <p:cNvPr id="4" name="Image 3"/>
          <p:cNvPicPr>
            <a:picLocks noChangeAspect="1"/>
          </p:cNvPicPr>
          <p:nvPr/>
        </p:nvPicPr>
        <p:blipFill>
          <a:blip r:embed="rId3"/>
          <a:stretch>
            <a:fillRect/>
          </a:stretch>
        </p:blipFill>
        <p:spPr>
          <a:xfrm flipH="1">
            <a:off x="5926302" y="927279"/>
            <a:ext cx="3172409" cy="2114940"/>
          </a:xfrm>
          <a:prstGeom prst="rect">
            <a:avLst/>
          </a:prstGeom>
        </p:spPr>
      </p:pic>
      <p:pic>
        <p:nvPicPr>
          <p:cNvPr id="6" name="Image 5"/>
          <p:cNvPicPr>
            <a:picLocks noChangeAspect="1"/>
          </p:cNvPicPr>
          <p:nvPr/>
        </p:nvPicPr>
        <p:blipFill>
          <a:blip r:embed="rId4"/>
          <a:stretch>
            <a:fillRect/>
          </a:stretch>
        </p:blipFill>
        <p:spPr>
          <a:xfrm>
            <a:off x="1477648" y="927279"/>
            <a:ext cx="3120966" cy="2114940"/>
          </a:xfrm>
          <a:prstGeom prst="rect">
            <a:avLst/>
          </a:prstGeom>
        </p:spPr>
      </p:pic>
    </p:spTree>
    <p:extLst>
      <p:ext uri="{BB962C8B-B14F-4D97-AF65-F5344CB8AC3E}">
        <p14:creationId xmlns:p14="http://schemas.microsoft.com/office/powerpoint/2010/main" val="1052528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42432" y="614227"/>
            <a:ext cx="9530365" cy="1231106"/>
          </a:xfrm>
          <a:prstGeom prst="rect">
            <a:avLst/>
          </a:prstGeom>
          <a:noFill/>
        </p:spPr>
        <p:txBody>
          <a:bodyPr wrap="square" rtlCol="0">
            <a:spAutoFit/>
          </a:bodyPr>
          <a:lstStyle/>
          <a:p>
            <a:pPr algn="ctr"/>
            <a:r>
              <a:rPr lang="fr-FR" sz="2800" dirty="0" smtClean="0"/>
              <a:t>. Vous décidez de bondir sur le rocher pour attraper le zèbre mais, à ce moment là, un aigle arrive et l’attrape avec ses serres. </a:t>
            </a:r>
            <a:endParaRPr lang="fr-FR" dirty="0">
              <a:latin typeface="Comic Sans MS" panose="030F0702030302020204" pitchFamily="66" charset="0"/>
            </a:endParaRPr>
          </a:p>
          <a:p>
            <a:endParaRPr lang="fr-FR" dirty="0"/>
          </a:p>
        </p:txBody>
      </p:sp>
      <p:sp>
        <p:nvSpPr>
          <p:cNvPr id="3" name="Rectangle à coins arrondis 2"/>
          <p:cNvSpPr/>
          <p:nvPr/>
        </p:nvSpPr>
        <p:spPr>
          <a:xfrm>
            <a:off x="850006" y="3867955"/>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Ton ami le bœuf arrive en courant</a:t>
            </a:r>
            <a:endParaRPr lang="fr-FR" sz="3200" dirty="0"/>
          </a:p>
        </p:txBody>
      </p:sp>
      <p:sp>
        <p:nvSpPr>
          <p:cNvPr id="4" name="Rectangle à coins arrondis 3"/>
          <p:cNvSpPr/>
          <p:nvPr/>
        </p:nvSpPr>
        <p:spPr>
          <a:xfrm>
            <a:off x="8229602" y="3966693"/>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Kévi</a:t>
            </a:r>
            <a:r>
              <a:rPr lang="fr-FR" sz="3200" dirty="0" smtClean="0"/>
              <a:t> saute et attrape aussi </a:t>
            </a:r>
            <a:r>
              <a:rPr lang="fr-FR" sz="3200" smtClean="0"/>
              <a:t>le zèbre</a:t>
            </a:r>
            <a:endParaRPr lang="fr-FR" sz="3200" dirty="0"/>
          </a:p>
        </p:txBody>
      </p:sp>
      <p:pic>
        <p:nvPicPr>
          <p:cNvPr id="6" name="Image 5"/>
          <p:cNvPicPr>
            <a:picLocks noChangeAspect="1"/>
          </p:cNvPicPr>
          <p:nvPr/>
        </p:nvPicPr>
        <p:blipFill>
          <a:blip r:embed="rId2"/>
          <a:stretch>
            <a:fillRect/>
          </a:stretch>
        </p:blipFill>
        <p:spPr>
          <a:xfrm>
            <a:off x="4166311" y="4083929"/>
            <a:ext cx="4082605" cy="1967816"/>
          </a:xfrm>
          <a:prstGeom prst="rect">
            <a:avLst/>
          </a:prstGeom>
        </p:spPr>
      </p:pic>
      <p:pic>
        <p:nvPicPr>
          <p:cNvPr id="7" name="Image 6"/>
          <p:cNvPicPr>
            <a:picLocks noChangeAspect="1"/>
          </p:cNvPicPr>
          <p:nvPr/>
        </p:nvPicPr>
        <p:blipFill>
          <a:blip r:embed="rId3">
            <a:clrChange>
              <a:clrFrom>
                <a:srgbClr val="FFFFFF"/>
              </a:clrFrom>
              <a:clrTo>
                <a:srgbClr val="FFFFFF">
                  <a:alpha val="0"/>
                </a:srgbClr>
              </a:clrTo>
            </a:clrChange>
          </a:blip>
          <a:stretch>
            <a:fillRect/>
          </a:stretch>
        </p:blipFill>
        <p:spPr>
          <a:xfrm>
            <a:off x="4561338" y="1617265"/>
            <a:ext cx="3648950" cy="3648950"/>
          </a:xfrm>
          <a:prstGeom prst="rect">
            <a:avLst/>
          </a:prstGeom>
        </p:spPr>
      </p:pic>
      <p:sp>
        <p:nvSpPr>
          <p:cNvPr id="8" name="Rectangle 7">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hlinkClick r:id="rId4" action="ppaction://hlinksldjump" highlightClick="1"/>
          </p:cNvPr>
          <p:cNvSpPr/>
          <p:nvPr/>
        </p:nvSpPr>
        <p:spPr>
          <a:xfrm>
            <a:off x="8217183" y="3829540"/>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hlinkClick r:id="rId5" action="ppaction://hlinksldjump" highlightClick="1"/>
          </p:cNvPr>
          <p:cNvSpPr/>
          <p:nvPr/>
        </p:nvSpPr>
        <p:spPr>
          <a:xfrm>
            <a:off x="599593" y="3794765"/>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5813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81488" y="621948"/>
            <a:ext cx="4626089" cy="5262979"/>
          </a:xfrm>
          <a:prstGeom prst="rect">
            <a:avLst/>
          </a:prstGeom>
          <a:noFill/>
        </p:spPr>
        <p:txBody>
          <a:bodyPr wrap="square" rtlCol="0">
            <a:spAutoFit/>
          </a:bodyPr>
          <a:lstStyle/>
          <a:p>
            <a:pPr algn="ctr"/>
            <a:r>
              <a:rPr lang="fr-FR" sz="2800" dirty="0" smtClean="0"/>
              <a:t>Au moment où </a:t>
            </a:r>
            <a:r>
              <a:rPr lang="fr-FR" sz="2800" dirty="0" err="1" smtClean="0"/>
              <a:t>Kévi</a:t>
            </a:r>
            <a:r>
              <a:rPr lang="fr-FR" sz="2800" dirty="0" smtClean="0"/>
              <a:t> attrape le zèbre, un aigle royal l’a attrapé et veut l’emmener dans son nid en haut de la montagne. Quand tu vois que </a:t>
            </a:r>
            <a:r>
              <a:rPr lang="fr-FR" sz="2800" dirty="0" err="1" smtClean="0"/>
              <a:t>Kévi</a:t>
            </a:r>
            <a:r>
              <a:rPr lang="fr-FR" sz="2800" dirty="0" smtClean="0"/>
              <a:t> risque d’être emporté et de tomber, tu cours en rugissant très fort. L’aigle est surpris et lâche le zèbre. </a:t>
            </a:r>
            <a:r>
              <a:rPr lang="fr-FR" sz="2800" dirty="0" err="1" smtClean="0"/>
              <a:t>Washi</a:t>
            </a:r>
            <a:r>
              <a:rPr lang="fr-FR" sz="2800" dirty="0" smtClean="0"/>
              <a:t> arrive en courant. </a:t>
            </a:r>
          </a:p>
          <a:p>
            <a:pPr algn="ctr"/>
            <a:r>
              <a:rPr lang="fr-FR" sz="2800" dirty="0" smtClean="0"/>
              <a:t>L’aigle essaie de vous </a:t>
            </a:r>
          </a:p>
          <a:p>
            <a:pPr algn="ctr"/>
            <a:r>
              <a:rPr lang="fr-FR" sz="2800" dirty="0" smtClean="0"/>
              <a:t>attaquer pour reprendre le zèbre. </a:t>
            </a:r>
            <a:endParaRPr lang="fr-FR" dirty="0"/>
          </a:p>
        </p:txBody>
      </p:sp>
      <p:pic>
        <p:nvPicPr>
          <p:cNvPr id="3" name="Image 2"/>
          <p:cNvPicPr>
            <a:picLocks noChangeAspect="1"/>
          </p:cNvPicPr>
          <p:nvPr/>
        </p:nvPicPr>
        <p:blipFill rotWithShape="1">
          <a:blip r:embed="rId2"/>
          <a:srcRect l="37619"/>
          <a:stretch/>
        </p:blipFill>
        <p:spPr>
          <a:xfrm>
            <a:off x="900331" y="787113"/>
            <a:ext cx="3981157" cy="5252703"/>
          </a:xfrm>
          <a:prstGeom prst="rect">
            <a:avLst/>
          </a:prstGeom>
        </p:spPr>
      </p:pic>
      <p:pic>
        <p:nvPicPr>
          <p:cNvPr id="4" name="Image 3"/>
          <p:cNvPicPr>
            <a:picLocks noChangeAspect="1"/>
          </p:cNvPicPr>
          <p:nvPr/>
        </p:nvPicPr>
        <p:blipFill>
          <a:blip r:embed="rId3"/>
          <a:stretch>
            <a:fillRect/>
          </a:stretch>
        </p:blipFill>
        <p:spPr>
          <a:xfrm>
            <a:off x="8363789" y="3253437"/>
            <a:ext cx="3651821" cy="3651821"/>
          </a:xfrm>
          <a:prstGeom prst="rect">
            <a:avLst/>
          </a:prstGeom>
        </p:spPr>
      </p:pic>
    </p:spTree>
    <p:extLst>
      <p:ext uri="{BB962C8B-B14F-4D97-AF65-F5344CB8AC3E}">
        <p14:creationId xmlns:p14="http://schemas.microsoft.com/office/powerpoint/2010/main" val="4058820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74397" y="680846"/>
            <a:ext cx="5500726" cy="1200329"/>
          </a:xfrm>
          <a:prstGeom prst="rect">
            <a:avLst/>
          </a:prstGeom>
          <a:noFill/>
        </p:spPr>
        <p:txBody>
          <a:bodyPr wrap="square" rtlCol="0">
            <a:spAutoFit/>
          </a:bodyPr>
          <a:lstStyle/>
          <a:p>
            <a:pPr algn="ctr"/>
            <a:r>
              <a:rPr lang="fr-FR" sz="2400" dirty="0">
                <a:solidFill>
                  <a:schemeClr val="bg1"/>
                </a:solidFill>
              </a:rPr>
              <a:t>Tu pousses un grand cri, tu sors de ta cachette et tu attaques l’aigle qui est en train de manger la viande !</a:t>
            </a:r>
          </a:p>
        </p:txBody>
      </p:sp>
      <p:sp>
        <p:nvSpPr>
          <p:cNvPr id="3" name="ZoneTexte 2"/>
          <p:cNvSpPr txBox="1"/>
          <p:nvPr/>
        </p:nvSpPr>
        <p:spPr>
          <a:xfrm>
            <a:off x="988183" y="2846093"/>
            <a:ext cx="5000660" cy="3416320"/>
          </a:xfrm>
          <a:prstGeom prst="rect">
            <a:avLst/>
          </a:prstGeom>
          <a:noFill/>
        </p:spPr>
        <p:txBody>
          <a:bodyPr wrap="square" rtlCol="0">
            <a:spAutoFit/>
          </a:bodyPr>
          <a:lstStyle/>
          <a:p>
            <a:pPr algn="ctr"/>
            <a:r>
              <a:rPr lang="fr-FR" sz="2400" dirty="0"/>
              <a:t>COMBAT: jette le dé deux fois: la première fois c’est pour toi, la deuxième fois c’est pour </a:t>
            </a:r>
            <a:r>
              <a:rPr lang="fr-FR" sz="2400" dirty="0" smtClean="0"/>
              <a:t>l’aigle.</a:t>
            </a:r>
            <a:endParaRPr lang="fr-FR" sz="2400" dirty="0"/>
          </a:p>
          <a:p>
            <a:pPr algn="ctr"/>
            <a:r>
              <a:rPr lang="fr-FR" sz="2400" dirty="0"/>
              <a:t>Si tu fais plus que lui, il perd 1 point. </a:t>
            </a:r>
          </a:p>
          <a:p>
            <a:pPr algn="ctr"/>
            <a:r>
              <a:rPr lang="fr-FR" sz="2400" dirty="0"/>
              <a:t>S’ il fait plus que toi, c’est toi qui perds un point de vie. En cas d’égalité, tu rejoues.</a:t>
            </a:r>
          </a:p>
          <a:p>
            <a:pPr algn="ctr"/>
            <a:r>
              <a:rPr lang="fr-FR" sz="2400" dirty="0"/>
              <a:t>Le combat est fini quand l’un de vous n’a plus de point!</a:t>
            </a:r>
          </a:p>
        </p:txBody>
      </p:sp>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95290" y="1342731"/>
            <a:ext cx="2643206" cy="738664"/>
          </a:xfrm>
          <a:prstGeom prst="rect">
            <a:avLst/>
          </a:prstGeom>
          <a:noFill/>
        </p:spPr>
        <p:txBody>
          <a:bodyPr wrap="square" rtlCol="0">
            <a:spAutoFit/>
          </a:bodyPr>
          <a:lstStyle/>
          <a:p>
            <a:pPr algn="ctr"/>
            <a:r>
              <a:rPr lang="fr-FR" dirty="0" smtClean="0"/>
              <a:t>L’aigle</a:t>
            </a:r>
            <a:endParaRPr lang="fr-FR" dirty="0"/>
          </a:p>
          <a:p>
            <a:pPr algn="ctr"/>
            <a:r>
              <a:rPr lang="fr-FR" sz="2400" dirty="0" smtClean="0"/>
              <a:t>4 </a:t>
            </a:r>
            <a:r>
              <a:rPr lang="fr-FR" sz="2400" dirty="0"/>
              <a:t>points de vie</a:t>
            </a:r>
          </a:p>
        </p:txBody>
      </p:sp>
      <p:pic>
        <p:nvPicPr>
          <p:cNvPr id="22" name="Image 21" descr="de008.gif"/>
          <p:cNvPicPr>
            <a:picLocks noChangeAspect="1"/>
          </p:cNvPicPr>
          <p:nvPr/>
        </p:nvPicPr>
        <p:blipFill>
          <a:blip r:embed="rId2" cstate="print"/>
          <a:stretch>
            <a:fillRect/>
          </a:stretch>
        </p:blipFill>
        <p:spPr>
          <a:xfrm>
            <a:off x="5651431" y="1701608"/>
            <a:ext cx="885825" cy="904875"/>
          </a:xfrm>
          <a:prstGeom prst="rect">
            <a:avLst/>
          </a:prstGeom>
        </p:spPr>
      </p:pic>
      <p:sp>
        <p:nvSpPr>
          <p:cNvPr id="23" name="ZoneTexte 22"/>
          <p:cNvSpPr txBox="1"/>
          <p:nvPr/>
        </p:nvSpPr>
        <p:spPr>
          <a:xfrm>
            <a:off x="7381884" y="3571877"/>
            <a:ext cx="1928826" cy="1015663"/>
          </a:xfrm>
          <a:prstGeom prst="rect">
            <a:avLst/>
          </a:prstGeom>
          <a:noFill/>
        </p:spPr>
        <p:txBody>
          <a:bodyPr wrap="square" rtlCol="0">
            <a:spAutoFit/>
          </a:bodyPr>
          <a:lstStyle/>
          <a:p>
            <a:pPr algn="ctr"/>
            <a:r>
              <a:rPr lang="fr-FR" sz="2000" dirty="0">
                <a:solidFill>
                  <a:schemeClr val="accent3">
                    <a:lumMod val="60000"/>
                    <a:lumOff val="40000"/>
                  </a:schemeClr>
                </a:solidFill>
              </a:rPr>
              <a:t>Tu as gagné? Bravo! Continue ton aventure!</a:t>
            </a:r>
          </a:p>
        </p:txBody>
      </p:sp>
      <p:sp>
        <p:nvSpPr>
          <p:cNvPr id="24" name="ZoneTexte 23"/>
          <p:cNvSpPr txBox="1"/>
          <p:nvPr/>
        </p:nvSpPr>
        <p:spPr>
          <a:xfrm>
            <a:off x="7524760" y="5214951"/>
            <a:ext cx="1928826" cy="1323439"/>
          </a:xfrm>
          <a:prstGeom prst="rect">
            <a:avLst/>
          </a:prstGeom>
          <a:noFill/>
        </p:spPr>
        <p:txBody>
          <a:bodyPr wrap="square" rtlCol="0">
            <a:spAutoFit/>
          </a:bodyPr>
          <a:lstStyle/>
          <a:p>
            <a:pPr algn="ctr"/>
            <a:r>
              <a:rPr lang="fr-FR" sz="2000" dirty="0">
                <a:solidFill>
                  <a:schemeClr val="accent3">
                    <a:lumMod val="60000"/>
                    <a:lumOff val="40000"/>
                  </a:schemeClr>
                </a:solidFill>
              </a:rPr>
              <a:t>Tu as perdu ? Dommage! Recommence l’histoire !</a:t>
            </a:r>
          </a:p>
        </p:txBody>
      </p:sp>
      <p:pic>
        <p:nvPicPr>
          <p:cNvPr id="25" name="Image 24" descr="fleche_06.gif">
            <a:hlinkClick r:id="" action="ppaction://hlinkshowjump?jump=nextslide"/>
          </p:cNvPr>
          <p:cNvPicPr>
            <a:picLocks noChangeAspect="1"/>
          </p:cNvPicPr>
          <p:nvPr/>
        </p:nvPicPr>
        <p:blipFill>
          <a:blip r:embed="rId3" cstate="print"/>
          <a:stretch>
            <a:fillRect/>
          </a:stretch>
        </p:blipFill>
        <p:spPr>
          <a:xfrm>
            <a:off x="9453586" y="3929067"/>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4" cstate="print"/>
          <a:stretch>
            <a:fillRect/>
          </a:stretch>
        </p:blipFill>
        <p:spPr>
          <a:xfrm>
            <a:off x="9453586" y="5786455"/>
            <a:ext cx="952500" cy="238125"/>
          </a:xfrm>
          <a:prstGeom prst="rect">
            <a:avLst/>
          </a:prstGeom>
        </p:spPr>
      </p:pic>
      <p:pic>
        <p:nvPicPr>
          <p:cNvPr id="4" name="Image 3"/>
          <p:cNvPicPr>
            <a:picLocks noChangeAspect="1"/>
          </p:cNvPicPr>
          <p:nvPr/>
        </p:nvPicPr>
        <p:blipFill>
          <a:blip r:embed="rId5">
            <a:clrChange>
              <a:clrFrom>
                <a:srgbClr val="000000"/>
              </a:clrFrom>
              <a:clrTo>
                <a:srgbClr val="000000">
                  <a:alpha val="0"/>
                </a:srgbClr>
              </a:clrTo>
            </a:clrChange>
          </a:blip>
          <a:stretch>
            <a:fillRect/>
          </a:stretch>
        </p:blipFill>
        <p:spPr>
          <a:xfrm>
            <a:off x="2311557" y="862106"/>
            <a:ext cx="2996887" cy="1699915"/>
          </a:xfrm>
          <a:prstGeom prst="rect">
            <a:avLst/>
          </a:prstGeom>
        </p:spPr>
      </p:pic>
      <p:pic>
        <p:nvPicPr>
          <p:cNvPr id="5" name="Image 4"/>
          <p:cNvPicPr>
            <a:picLocks noChangeAspect="1"/>
          </p:cNvPicPr>
          <p:nvPr/>
        </p:nvPicPr>
        <p:blipFill>
          <a:blip r:embed="rId6"/>
          <a:stretch>
            <a:fillRect/>
          </a:stretch>
        </p:blipFill>
        <p:spPr>
          <a:xfrm>
            <a:off x="6880243" y="820321"/>
            <a:ext cx="4306631" cy="2424018"/>
          </a:xfrm>
          <a:prstGeom prst="rect">
            <a:avLst/>
          </a:prstGeom>
          <a:ln>
            <a:noFill/>
          </a:ln>
          <a:effectLst>
            <a:outerShdw blurRad="292100" dist="139700" dir="2700000" algn="tl" rotWithShape="0">
              <a:srgbClr val="333333">
                <a:alpha val="65000"/>
              </a:srgbClr>
            </a:outerShdw>
          </a:effectLst>
        </p:spPr>
      </p:pic>
      <p:sp>
        <p:nvSpPr>
          <p:cNvPr id="13" name="Rectangle 12">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hlinkClick r:id="rId7" action="ppaction://hlinksldjump" highlightClick="1"/>
          </p:cNvPr>
          <p:cNvSpPr/>
          <p:nvPr/>
        </p:nvSpPr>
        <p:spPr>
          <a:xfrm>
            <a:off x="9292833" y="3635607"/>
            <a:ext cx="1125421" cy="6056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hlinkClick r:id="" action="ppaction://hlinkshowjump?jump=firstslide" highlightClick="1"/>
          </p:cNvPr>
          <p:cNvSpPr/>
          <p:nvPr/>
        </p:nvSpPr>
        <p:spPr>
          <a:xfrm>
            <a:off x="9367125" y="5678678"/>
            <a:ext cx="1125421" cy="45367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17896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74397" y="680846"/>
            <a:ext cx="5500726" cy="1200329"/>
          </a:xfrm>
          <a:prstGeom prst="rect">
            <a:avLst/>
          </a:prstGeom>
          <a:noFill/>
        </p:spPr>
        <p:txBody>
          <a:bodyPr wrap="square" rtlCol="0">
            <a:spAutoFit/>
          </a:bodyPr>
          <a:lstStyle/>
          <a:p>
            <a:pPr algn="ctr"/>
            <a:r>
              <a:rPr lang="fr-FR" sz="2400" dirty="0">
                <a:solidFill>
                  <a:schemeClr val="bg1"/>
                </a:solidFill>
              </a:rPr>
              <a:t>Tu pousses un grand cri, tu sors de ta cachette et tu attaques l’aigle qui est en train de manger la viande !</a:t>
            </a:r>
          </a:p>
        </p:txBody>
      </p:sp>
      <p:sp>
        <p:nvSpPr>
          <p:cNvPr id="3" name="ZoneTexte 2"/>
          <p:cNvSpPr txBox="1"/>
          <p:nvPr/>
        </p:nvSpPr>
        <p:spPr>
          <a:xfrm>
            <a:off x="988183" y="2549004"/>
            <a:ext cx="5000660" cy="3416320"/>
          </a:xfrm>
          <a:prstGeom prst="rect">
            <a:avLst/>
          </a:prstGeom>
          <a:noFill/>
        </p:spPr>
        <p:txBody>
          <a:bodyPr wrap="square" rtlCol="0">
            <a:spAutoFit/>
          </a:bodyPr>
          <a:lstStyle/>
          <a:p>
            <a:pPr algn="ctr"/>
            <a:r>
              <a:rPr lang="fr-FR" sz="2400" dirty="0"/>
              <a:t>COMBAT: jette le dé deux fois: la première fois c’est pour toi, la deuxième fois c’est pour </a:t>
            </a:r>
            <a:r>
              <a:rPr lang="fr-FR" sz="2400" dirty="0" smtClean="0"/>
              <a:t>l’aigle.</a:t>
            </a:r>
            <a:endParaRPr lang="fr-FR" sz="2400" dirty="0"/>
          </a:p>
          <a:p>
            <a:pPr algn="ctr"/>
            <a:r>
              <a:rPr lang="fr-FR" sz="2400" dirty="0"/>
              <a:t>Si tu fais plus que lui, il perd 1 point. </a:t>
            </a:r>
          </a:p>
          <a:p>
            <a:pPr algn="ctr"/>
            <a:r>
              <a:rPr lang="fr-FR" sz="2400" dirty="0"/>
              <a:t>S’ il fait plus que toi, c’est toi qui perds un point de vie. En cas d’égalité, tu rejoues.</a:t>
            </a:r>
          </a:p>
          <a:p>
            <a:pPr algn="ctr"/>
            <a:r>
              <a:rPr lang="fr-FR" sz="2400" dirty="0"/>
              <a:t>Le combat est fini quand l’un de vous n’a plus de point!</a:t>
            </a:r>
          </a:p>
        </p:txBody>
      </p:sp>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202397" y="1476426"/>
            <a:ext cx="2643206" cy="738664"/>
          </a:xfrm>
          <a:prstGeom prst="rect">
            <a:avLst/>
          </a:prstGeom>
          <a:noFill/>
        </p:spPr>
        <p:txBody>
          <a:bodyPr wrap="square" rtlCol="0">
            <a:spAutoFit/>
          </a:bodyPr>
          <a:lstStyle/>
          <a:p>
            <a:pPr algn="ctr"/>
            <a:r>
              <a:rPr lang="fr-FR" dirty="0" smtClean="0"/>
              <a:t>L’aigle</a:t>
            </a:r>
            <a:endParaRPr lang="fr-FR" dirty="0"/>
          </a:p>
          <a:p>
            <a:pPr algn="ctr"/>
            <a:r>
              <a:rPr lang="fr-FR" sz="2400" dirty="0" smtClean="0"/>
              <a:t>3 </a:t>
            </a:r>
            <a:r>
              <a:rPr lang="fr-FR" sz="2400" dirty="0"/>
              <a:t>points de vie</a:t>
            </a:r>
          </a:p>
        </p:txBody>
      </p:sp>
      <p:pic>
        <p:nvPicPr>
          <p:cNvPr id="22" name="Image 21" descr="de008.gif"/>
          <p:cNvPicPr>
            <a:picLocks noChangeAspect="1"/>
          </p:cNvPicPr>
          <p:nvPr/>
        </p:nvPicPr>
        <p:blipFill>
          <a:blip r:embed="rId2" cstate="print"/>
          <a:stretch>
            <a:fillRect/>
          </a:stretch>
        </p:blipFill>
        <p:spPr>
          <a:xfrm>
            <a:off x="7239009" y="1857365"/>
            <a:ext cx="885825" cy="904875"/>
          </a:xfrm>
          <a:prstGeom prst="rect">
            <a:avLst/>
          </a:prstGeom>
        </p:spPr>
      </p:pic>
      <p:sp>
        <p:nvSpPr>
          <p:cNvPr id="23" name="ZoneTexte 22"/>
          <p:cNvSpPr txBox="1"/>
          <p:nvPr/>
        </p:nvSpPr>
        <p:spPr>
          <a:xfrm>
            <a:off x="7381884" y="3571877"/>
            <a:ext cx="1928826" cy="1015663"/>
          </a:xfrm>
          <a:prstGeom prst="rect">
            <a:avLst/>
          </a:prstGeom>
          <a:noFill/>
        </p:spPr>
        <p:txBody>
          <a:bodyPr wrap="square" rtlCol="0">
            <a:spAutoFit/>
          </a:bodyPr>
          <a:lstStyle/>
          <a:p>
            <a:pPr algn="ctr"/>
            <a:r>
              <a:rPr lang="fr-FR" sz="2000" dirty="0">
                <a:solidFill>
                  <a:schemeClr val="accent3">
                    <a:lumMod val="60000"/>
                    <a:lumOff val="40000"/>
                  </a:schemeClr>
                </a:solidFill>
              </a:rPr>
              <a:t>Tu as gagné? Bravo! Continue ton aventure!</a:t>
            </a:r>
          </a:p>
        </p:txBody>
      </p:sp>
      <p:sp>
        <p:nvSpPr>
          <p:cNvPr id="24" name="ZoneTexte 23"/>
          <p:cNvSpPr txBox="1"/>
          <p:nvPr/>
        </p:nvSpPr>
        <p:spPr>
          <a:xfrm>
            <a:off x="7524760" y="5214951"/>
            <a:ext cx="1928826" cy="1323439"/>
          </a:xfrm>
          <a:prstGeom prst="rect">
            <a:avLst/>
          </a:prstGeom>
          <a:noFill/>
        </p:spPr>
        <p:txBody>
          <a:bodyPr wrap="square" rtlCol="0">
            <a:spAutoFit/>
          </a:bodyPr>
          <a:lstStyle/>
          <a:p>
            <a:pPr algn="ctr"/>
            <a:r>
              <a:rPr lang="fr-FR" sz="2000" dirty="0">
                <a:solidFill>
                  <a:schemeClr val="accent3">
                    <a:lumMod val="60000"/>
                    <a:lumOff val="40000"/>
                  </a:schemeClr>
                </a:solidFill>
              </a:rPr>
              <a:t>Tu as perdu ? Dommage! Recommence l’histoire !</a:t>
            </a:r>
          </a:p>
        </p:txBody>
      </p:sp>
      <p:pic>
        <p:nvPicPr>
          <p:cNvPr id="25" name="Image 24" descr="fleche_06.gif">
            <a:hlinkClick r:id="" action="ppaction://hlinkshowjump?jump=nextslide"/>
          </p:cNvPr>
          <p:cNvPicPr>
            <a:picLocks noChangeAspect="1"/>
          </p:cNvPicPr>
          <p:nvPr/>
        </p:nvPicPr>
        <p:blipFill>
          <a:blip r:embed="rId3" cstate="print"/>
          <a:stretch>
            <a:fillRect/>
          </a:stretch>
        </p:blipFill>
        <p:spPr>
          <a:xfrm>
            <a:off x="9453586" y="3929067"/>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4" cstate="print"/>
          <a:stretch>
            <a:fillRect/>
          </a:stretch>
        </p:blipFill>
        <p:spPr>
          <a:xfrm>
            <a:off x="9453586" y="5786455"/>
            <a:ext cx="952500" cy="238125"/>
          </a:xfrm>
          <a:prstGeom prst="rect">
            <a:avLst/>
          </a:prstGeom>
        </p:spPr>
      </p:pic>
      <p:pic>
        <p:nvPicPr>
          <p:cNvPr id="12" name="Image 11"/>
          <p:cNvPicPr>
            <a:picLocks noChangeAspect="1"/>
          </p:cNvPicPr>
          <p:nvPr/>
        </p:nvPicPr>
        <p:blipFill>
          <a:blip r:embed="rId5">
            <a:clrChange>
              <a:clrFrom>
                <a:srgbClr val="000000"/>
              </a:clrFrom>
              <a:clrTo>
                <a:srgbClr val="000000">
                  <a:alpha val="0"/>
                </a:srgbClr>
              </a:clrTo>
            </a:clrChange>
          </a:blip>
          <a:stretch>
            <a:fillRect/>
          </a:stretch>
        </p:blipFill>
        <p:spPr>
          <a:xfrm>
            <a:off x="2311557" y="792929"/>
            <a:ext cx="2996887" cy="1699915"/>
          </a:xfrm>
          <a:prstGeom prst="rect">
            <a:avLst/>
          </a:prstGeom>
        </p:spPr>
      </p:pic>
      <p:pic>
        <p:nvPicPr>
          <p:cNvPr id="13" name="Image 12"/>
          <p:cNvPicPr>
            <a:picLocks noChangeAspect="1"/>
          </p:cNvPicPr>
          <p:nvPr/>
        </p:nvPicPr>
        <p:blipFill>
          <a:blip r:embed="rId6"/>
          <a:stretch>
            <a:fillRect/>
          </a:stretch>
        </p:blipFill>
        <p:spPr>
          <a:xfrm>
            <a:off x="6880243" y="820321"/>
            <a:ext cx="4306631" cy="2424018"/>
          </a:xfrm>
          <a:prstGeom prst="rect">
            <a:avLst/>
          </a:prstGeom>
          <a:ln>
            <a:noFill/>
          </a:ln>
          <a:effectLst>
            <a:outerShdw blurRad="292100" dist="139700" dir="2700000" algn="tl" rotWithShape="0">
              <a:srgbClr val="333333">
                <a:alpha val="65000"/>
              </a:srgbClr>
            </a:outerShdw>
          </a:effectLst>
        </p:spPr>
      </p:pic>
      <p:sp>
        <p:nvSpPr>
          <p:cNvPr id="14" name="Rectangle 13">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hlinkClick r:id="rId7" action="ppaction://hlinksldjump" highlightClick="1"/>
          </p:cNvPr>
          <p:cNvSpPr/>
          <p:nvPr/>
        </p:nvSpPr>
        <p:spPr>
          <a:xfrm>
            <a:off x="9292833" y="3635607"/>
            <a:ext cx="1125421" cy="6056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hlinkClick r:id="" action="ppaction://hlinkshowjump?jump=firstslide" highlightClick="1"/>
          </p:cNvPr>
          <p:cNvSpPr/>
          <p:nvPr/>
        </p:nvSpPr>
        <p:spPr>
          <a:xfrm>
            <a:off x="9367126" y="5570903"/>
            <a:ext cx="1125421" cy="45367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23954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1977" y="1107582"/>
            <a:ext cx="9530365" cy="2954655"/>
          </a:xfrm>
          <a:prstGeom prst="rect">
            <a:avLst/>
          </a:prstGeom>
          <a:noFill/>
        </p:spPr>
        <p:txBody>
          <a:bodyPr wrap="square" rtlCol="0">
            <a:spAutoFit/>
          </a:bodyPr>
          <a:lstStyle/>
          <a:p>
            <a:pPr algn="ctr"/>
            <a:r>
              <a:rPr lang="fr-FR" sz="2800" dirty="0" smtClean="0"/>
              <a:t>Bravo, vous avez gagné le combat. Vous mangez d’abord le zèbre pour reprendre des forces puis vous repartez tous les trois vers la forêt. Vous voyez un serpent qui dort au soleil .             Tu l’attrapes par la queue et tu le jettes en l’air. En retombant, il se cogne sur un caillou et est assommé. Vous continuez votre chemin et vous rencontrez un léopard qui a l’air mal en point.</a:t>
            </a:r>
          </a:p>
          <a:p>
            <a:endParaRPr lang="fr-FR" dirty="0"/>
          </a:p>
        </p:txBody>
      </p:sp>
      <p:sp>
        <p:nvSpPr>
          <p:cNvPr id="5" name="Rectangle à coins arrondis 4"/>
          <p:cNvSpPr/>
          <p:nvPr/>
        </p:nvSpPr>
        <p:spPr>
          <a:xfrm>
            <a:off x="1171977" y="3966692"/>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Vous allez vers lui</a:t>
            </a:r>
            <a:endParaRPr lang="fr-FR" sz="3200" dirty="0"/>
          </a:p>
        </p:txBody>
      </p:sp>
      <p:sp>
        <p:nvSpPr>
          <p:cNvPr id="6" name="Rectangle à coins arrondis 5"/>
          <p:cNvSpPr/>
          <p:nvPr/>
        </p:nvSpPr>
        <p:spPr>
          <a:xfrm>
            <a:off x="7913416" y="3966692"/>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Vous </a:t>
            </a:r>
            <a:r>
              <a:rPr lang="fr-FR" sz="3200" smtClean="0"/>
              <a:t>vous méfiez</a:t>
            </a:r>
            <a:endParaRPr lang="fr-FR" sz="3200" dirty="0"/>
          </a:p>
        </p:txBody>
      </p:sp>
      <p:pic>
        <p:nvPicPr>
          <p:cNvPr id="4" name="Image 3"/>
          <p:cNvPicPr>
            <a:picLocks noChangeAspect="1"/>
          </p:cNvPicPr>
          <p:nvPr/>
        </p:nvPicPr>
        <p:blipFill rotWithShape="1">
          <a:blip r:embed="rId2"/>
          <a:srcRect b="11632"/>
          <a:stretch/>
        </p:blipFill>
        <p:spPr>
          <a:xfrm>
            <a:off x="8530087" y="1952714"/>
            <a:ext cx="878957" cy="589706"/>
          </a:xfrm>
          <a:prstGeom prst="rect">
            <a:avLst/>
          </a:prstGeom>
        </p:spPr>
      </p:pic>
      <p:pic>
        <p:nvPicPr>
          <p:cNvPr id="7" name="Image 6"/>
          <p:cNvPicPr>
            <a:picLocks noChangeAspect="1"/>
          </p:cNvPicPr>
          <p:nvPr/>
        </p:nvPicPr>
        <p:blipFill>
          <a:blip r:embed="rId3"/>
          <a:stretch>
            <a:fillRect/>
          </a:stretch>
        </p:blipFill>
        <p:spPr>
          <a:xfrm>
            <a:off x="4599645" y="4062237"/>
            <a:ext cx="3183093" cy="1988645"/>
          </a:xfrm>
          <a:prstGeom prst="rect">
            <a:avLst/>
          </a:prstGeom>
          <a:ln>
            <a:noFill/>
          </a:ln>
          <a:effectLst>
            <a:outerShdw blurRad="292100" dist="139700" dir="2700000" algn="tl" rotWithShape="0">
              <a:srgbClr val="333333">
                <a:alpha val="65000"/>
              </a:srgbClr>
            </a:outerShdw>
          </a:effectLst>
        </p:spPr>
      </p:pic>
      <p:sp>
        <p:nvSpPr>
          <p:cNvPr id="8" name="Rectangle 7">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hlinkClick r:id="rId4" action="ppaction://hlinksldjump" highlightClick="1"/>
          </p:cNvPr>
          <p:cNvSpPr/>
          <p:nvPr/>
        </p:nvSpPr>
        <p:spPr>
          <a:xfrm>
            <a:off x="7595874" y="3927043"/>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hlinkClick r:id="rId5" action="ppaction://hlinksldjump" highlightClick="1"/>
          </p:cNvPr>
          <p:cNvSpPr/>
          <p:nvPr/>
        </p:nvSpPr>
        <p:spPr>
          <a:xfrm>
            <a:off x="1003930" y="3829540"/>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9202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00032" y="680897"/>
            <a:ext cx="9530365" cy="954107"/>
          </a:xfrm>
          <a:prstGeom prst="rect">
            <a:avLst/>
          </a:prstGeom>
          <a:noFill/>
        </p:spPr>
        <p:txBody>
          <a:bodyPr wrap="square" rtlCol="0">
            <a:spAutoFit/>
          </a:bodyPr>
          <a:lstStyle/>
          <a:p>
            <a:pPr algn="ctr"/>
            <a:r>
              <a:rPr lang="fr-FR" sz="2800" dirty="0" smtClean="0"/>
              <a:t>Vous vous approchez du léopard qui ne bouge pas. Il a l’air d’avoir mal et est apeuré. Tu lui dis:</a:t>
            </a:r>
            <a:endParaRPr lang="fr-FR" dirty="0"/>
          </a:p>
        </p:txBody>
      </p:sp>
      <p:pic>
        <p:nvPicPr>
          <p:cNvPr id="3" name="Image 2"/>
          <p:cNvPicPr>
            <a:picLocks noChangeAspect="1"/>
          </p:cNvPicPr>
          <p:nvPr/>
        </p:nvPicPr>
        <p:blipFill>
          <a:blip r:embed="rId2"/>
          <a:stretch>
            <a:fillRect/>
          </a:stretch>
        </p:blipFill>
        <p:spPr>
          <a:xfrm>
            <a:off x="8275644" y="4132740"/>
            <a:ext cx="3298854" cy="2156037"/>
          </a:xfrm>
          <a:prstGeom prst="rect">
            <a:avLst/>
          </a:prstGeom>
        </p:spPr>
      </p:pic>
      <p:sp>
        <p:nvSpPr>
          <p:cNvPr id="5" name="Bulle ronde 4"/>
          <p:cNvSpPr/>
          <p:nvPr/>
        </p:nvSpPr>
        <p:spPr>
          <a:xfrm>
            <a:off x="4382429" y="3346579"/>
            <a:ext cx="4661210" cy="1483112"/>
          </a:xfrm>
          <a:prstGeom prst="wedgeEllipseCallout">
            <a:avLst>
              <a:gd name="adj1" fmla="val 50698"/>
              <a:gd name="adj2" fmla="val 11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J’ai été attaqué par un jaguar!</a:t>
            </a:r>
          </a:p>
          <a:p>
            <a:pPr algn="ctr"/>
            <a:r>
              <a:rPr lang="fr-FR" dirty="0" smtClean="0"/>
              <a:t>Je suis blessé à la patte avant droite.</a:t>
            </a:r>
            <a:endParaRPr lang="fr-FR" dirty="0"/>
          </a:p>
        </p:txBody>
      </p:sp>
      <p:pic>
        <p:nvPicPr>
          <p:cNvPr id="6" name="Image 5"/>
          <p:cNvPicPr>
            <a:picLocks noChangeAspect="1"/>
          </p:cNvPicPr>
          <p:nvPr/>
        </p:nvPicPr>
        <p:blipFill>
          <a:blip r:embed="rId3"/>
          <a:stretch>
            <a:fillRect/>
          </a:stretch>
        </p:blipFill>
        <p:spPr>
          <a:xfrm>
            <a:off x="660621" y="3346381"/>
            <a:ext cx="3550402" cy="2942396"/>
          </a:xfrm>
          <a:prstGeom prst="rect">
            <a:avLst/>
          </a:prstGeom>
        </p:spPr>
      </p:pic>
      <p:sp>
        <p:nvSpPr>
          <p:cNvPr id="4" name="Bulle ronde 3"/>
          <p:cNvSpPr/>
          <p:nvPr/>
        </p:nvSpPr>
        <p:spPr>
          <a:xfrm>
            <a:off x="2965536" y="1704433"/>
            <a:ext cx="5999356" cy="1572322"/>
          </a:xfrm>
          <a:prstGeom prst="wedgeEllipseCallout">
            <a:avLst>
              <a:gd name="adj1" fmla="val -47860"/>
              <a:gd name="adj2" fmla="val 166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N’aie pas peur, on est gentils. </a:t>
            </a:r>
          </a:p>
          <a:p>
            <a:pPr algn="ctr"/>
            <a:r>
              <a:rPr lang="fr-FR" b="1" dirty="0" smtClean="0"/>
              <a:t>Pourquoi tu es là ?</a:t>
            </a:r>
          </a:p>
          <a:p>
            <a:pPr algn="ctr"/>
            <a:r>
              <a:rPr lang="fr-FR" b="1" dirty="0"/>
              <a:t>Q</a:t>
            </a:r>
            <a:r>
              <a:rPr lang="fr-FR" b="1" dirty="0" smtClean="0"/>
              <a:t>u’est-ce que tu as ?</a:t>
            </a:r>
            <a:endParaRPr lang="fr-FR" b="1" dirty="0"/>
          </a:p>
        </p:txBody>
      </p:sp>
    </p:spTree>
    <p:extLst>
      <p:ext uri="{BB962C8B-B14F-4D97-AF65-F5344CB8AC3E}">
        <p14:creationId xmlns:p14="http://schemas.microsoft.com/office/powerpoint/2010/main" val="4256276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1977" y="1262129"/>
            <a:ext cx="9530365" cy="1815882"/>
          </a:xfrm>
          <a:prstGeom prst="rect">
            <a:avLst/>
          </a:prstGeom>
          <a:noFill/>
        </p:spPr>
        <p:txBody>
          <a:bodyPr wrap="square" rtlCol="0">
            <a:spAutoFit/>
          </a:bodyPr>
          <a:lstStyle/>
          <a:p>
            <a:pPr algn="ctr"/>
            <a:r>
              <a:rPr lang="fr-FR" sz="2800" dirty="0" smtClean="0"/>
              <a:t>Tu prends une feuille et tu mets de l’eau dessus pour nettoyer la blessure. Tu colles de la boue dessus pour faire un pansement. Le léopard te dit merci  et dit qu’il veut faire le voyage avec vous. Vous marchez ensemble et tout à coup, il vous dit:</a:t>
            </a:r>
            <a:endParaRPr lang="fr-FR" dirty="0"/>
          </a:p>
        </p:txBody>
      </p:sp>
      <p:pic>
        <p:nvPicPr>
          <p:cNvPr id="4" name="Image 3"/>
          <p:cNvPicPr>
            <a:picLocks noChangeAspect="1"/>
          </p:cNvPicPr>
          <p:nvPr/>
        </p:nvPicPr>
        <p:blipFill>
          <a:blip r:embed="rId2"/>
          <a:stretch>
            <a:fillRect/>
          </a:stretch>
        </p:blipFill>
        <p:spPr>
          <a:xfrm>
            <a:off x="649356" y="3179072"/>
            <a:ext cx="4566587" cy="3042489"/>
          </a:xfrm>
          <a:prstGeom prst="rect">
            <a:avLst/>
          </a:prstGeom>
          <a:ln>
            <a:noFill/>
          </a:ln>
          <a:effectLst>
            <a:outerShdw blurRad="292100" dist="139700" dir="2700000" algn="tl" rotWithShape="0">
              <a:srgbClr val="333333">
                <a:alpha val="65000"/>
              </a:srgbClr>
            </a:outerShdw>
          </a:effectLst>
        </p:spPr>
      </p:pic>
      <p:sp>
        <p:nvSpPr>
          <p:cNvPr id="3" name="Bulle ronde 2"/>
          <p:cNvSpPr/>
          <p:nvPr/>
        </p:nvSpPr>
        <p:spPr>
          <a:xfrm>
            <a:off x="6220494" y="3179072"/>
            <a:ext cx="4662152" cy="1390918"/>
          </a:xfrm>
          <a:prstGeom prst="wedgeEllipseCallout">
            <a:avLst>
              <a:gd name="adj1" fmla="val -95419"/>
              <a:gd name="adj2" fmla="val 111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Attention le jaguar revient nous attaquer !</a:t>
            </a:r>
            <a:endParaRPr lang="fr-FR" sz="2800" dirty="0"/>
          </a:p>
        </p:txBody>
      </p:sp>
      <p:sp>
        <p:nvSpPr>
          <p:cNvPr id="5" name="Rectangle 4">
            <a:hlinkClick r:id="rId3" action="ppaction://hlinksldjump"/>
          </p:cNvPr>
          <p:cNvSpPr/>
          <p:nvPr/>
        </p:nvSpPr>
        <p:spPr>
          <a:xfrm>
            <a:off x="115910" y="180304"/>
            <a:ext cx="11848563" cy="645231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319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1446" y="965915"/>
            <a:ext cx="9530365" cy="523220"/>
          </a:xfrm>
          <a:prstGeom prst="rect">
            <a:avLst/>
          </a:prstGeom>
          <a:noFill/>
        </p:spPr>
        <p:txBody>
          <a:bodyPr wrap="square" rtlCol="0">
            <a:spAutoFit/>
          </a:bodyPr>
          <a:lstStyle/>
          <a:p>
            <a:pPr algn="ctr"/>
            <a:r>
              <a:rPr lang="fr-FR" sz="2800" dirty="0" smtClean="0"/>
              <a:t>Vous préférez vous éloigner mais le léopard vous appelle:</a:t>
            </a:r>
            <a:endParaRPr lang="fr-FR" dirty="0"/>
          </a:p>
        </p:txBody>
      </p:sp>
      <p:pic>
        <p:nvPicPr>
          <p:cNvPr id="4" name="Image 3"/>
          <p:cNvPicPr>
            <a:picLocks noChangeAspect="1"/>
          </p:cNvPicPr>
          <p:nvPr/>
        </p:nvPicPr>
        <p:blipFill>
          <a:blip r:embed="rId2"/>
          <a:stretch>
            <a:fillRect/>
          </a:stretch>
        </p:blipFill>
        <p:spPr>
          <a:xfrm>
            <a:off x="992045" y="2678807"/>
            <a:ext cx="4884749" cy="3254464"/>
          </a:xfrm>
          <a:prstGeom prst="rect">
            <a:avLst/>
          </a:prstGeom>
          <a:ln>
            <a:noFill/>
          </a:ln>
          <a:effectLst>
            <a:outerShdw blurRad="292100" dist="139700" dir="2700000" algn="tl" rotWithShape="0">
              <a:srgbClr val="333333">
                <a:alpha val="65000"/>
              </a:srgbClr>
            </a:outerShdw>
          </a:effectLst>
        </p:spPr>
      </p:pic>
      <p:sp>
        <p:nvSpPr>
          <p:cNvPr id="3" name="Bulle ronde 2"/>
          <p:cNvSpPr/>
          <p:nvPr/>
        </p:nvSpPr>
        <p:spPr>
          <a:xfrm>
            <a:off x="6046629" y="1957589"/>
            <a:ext cx="5267459" cy="1455313"/>
          </a:xfrm>
          <a:prstGeom prst="wedgeEllipseCallout">
            <a:avLst>
              <a:gd name="adj1" fmla="val -69488"/>
              <a:gd name="adj2" fmla="val 150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Revenez, je suis gentil et blessé, pouvez vous m’aider s’il vous plait !</a:t>
            </a:r>
            <a:endParaRPr lang="fr-FR" sz="2800" dirty="0"/>
          </a:p>
        </p:txBody>
      </p:sp>
    </p:spTree>
    <p:extLst>
      <p:ext uri="{BB962C8B-B14F-4D97-AF65-F5344CB8AC3E}">
        <p14:creationId xmlns:p14="http://schemas.microsoft.com/office/powerpoint/2010/main" val="1307657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0" y="859004"/>
            <a:ext cx="5500726" cy="830997"/>
          </a:xfrm>
          <a:prstGeom prst="rect">
            <a:avLst/>
          </a:prstGeom>
          <a:noFill/>
        </p:spPr>
        <p:txBody>
          <a:bodyPr wrap="square" rtlCol="0">
            <a:spAutoFit/>
          </a:bodyPr>
          <a:lstStyle/>
          <a:p>
            <a:pPr algn="ctr"/>
            <a:r>
              <a:rPr lang="fr-FR" sz="2400" dirty="0" smtClean="0"/>
              <a:t>Un combat commence </a:t>
            </a:r>
          </a:p>
          <a:p>
            <a:pPr algn="ctr"/>
            <a:r>
              <a:rPr lang="fr-FR" sz="2400" dirty="0" smtClean="0"/>
              <a:t>entre vous et le jaguar</a:t>
            </a:r>
            <a:endParaRPr lang="fr-FR" sz="2400" dirty="0"/>
          </a:p>
        </p:txBody>
      </p:sp>
      <p:sp>
        <p:nvSpPr>
          <p:cNvPr id="3" name="ZoneTexte 2"/>
          <p:cNvSpPr txBox="1"/>
          <p:nvPr/>
        </p:nvSpPr>
        <p:spPr>
          <a:xfrm>
            <a:off x="988183" y="2786985"/>
            <a:ext cx="5000660" cy="3416320"/>
          </a:xfrm>
          <a:prstGeom prst="rect">
            <a:avLst/>
          </a:prstGeom>
          <a:noFill/>
        </p:spPr>
        <p:txBody>
          <a:bodyPr wrap="square" rtlCol="0">
            <a:spAutoFit/>
          </a:bodyPr>
          <a:lstStyle/>
          <a:p>
            <a:pPr algn="ctr"/>
            <a:r>
              <a:rPr lang="fr-FR" sz="2400" dirty="0"/>
              <a:t>COMBAT: jette le dé deux fois: la première fois c’est pour toi, la deuxième fois c’est pour </a:t>
            </a:r>
            <a:r>
              <a:rPr lang="fr-FR" sz="2400" dirty="0" smtClean="0"/>
              <a:t>le jaguar.</a:t>
            </a:r>
            <a:endParaRPr lang="fr-FR" sz="2400" dirty="0"/>
          </a:p>
          <a:p>
            <a:pPr algn="ctr"/>
            <a:r>
              <a:rPr lang="fr-FR" sz="2400" dirty="0"/>
              <a:t>Si tu fais plus que lui, il perd 1 point. </a:t>
            </a:r>
          </a:p>
          <a:p>
            <a:pPr algn="ctr"/>
            <a:r>
              <a:rPr lang="fr-FR" sz="2400" dirty="0"/>
              <a:t>S’ il fait plus que toi, c’est toi qui perds un point de vie. En cas d’égalité, tu rejoues.</a:t>
            </a:r>
          </a:p>
          <a:p>
            <a:pPr algn="ctr"/>
            <a:r>
              <a:rPr lang="fr-FR" sz="2400" dirty="0"/>
              <a:t>Le combat est fini quand l’un de vous n’a plus de point!</a:t>
            </a:r>
          </a:p>
        </p:txBody>
      </p:sp>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797774" y="1201806"/>
            <a:ext cx="1452451" cy="1107996"/>
          </a:xfrm>
          <a:prstGeom prst="rect">
            <a:avLst/>
          </a:prstGeom>
          <a:noFill/>
        </p:spPr>
        <p:txBody>
          <a:bodyPr wrap="square" rtlCol="0">
            <a:spAutoFit/>
          </a:bodyPr>
          <a:lstStyle/>
          <a:p>
            <a:pPr algn="ctr"/>
            <a:r>
              <a:rPr lang="fr-FR" dirty="0" smtClean="0"/>
              <a:t>jaguar</a:t>
            </a:r>
            <a:endParaRPr lang="fr-FR" dirty="0"/>
          </a:p>
          <a:p>
            <a:pPr algn="ctr"/>
            <a:r>
              <a:rPr lang="fr-FR" sz="2400" dirty="0" smtClean="0"/>
              <a:t>5 </a:t>
            </a:r>
            <a:r>
              <a:rPr lang="fr-FR" sz="2400" dirty="0"/>
              <a:t>points de vie</a:t>
            </a:r>
          </a:p>
        </p:txBody>
      </p:sp>
      <p:pic>
        <p:nvPicPr>
          <p:cNvPr id="22" name="Image 21" descr="de008.gif"/>
          <p:cNvPicPr>
            <a:picLocks noChangeAspect="1"/>
          </p:cNvPicPr>
          <p:nvPr/>
        </p:nvPicPr>
        <p:blipFill>
          <a:blip r:embed="rId2" cstate="print"/>
          <a:stretch>
            <a:fillRect/>
          </a:stretch>
        </p:blipFill>
        <p:spPr>
          <a:xfrm>
            <a:off x="7239009" y="1857365"/>
            <a:ext cx="885825" cy="904875"/>
          </a:xfrm>
          <a:prstGeom prst="rect">
            <a:avLst/>
          </a:prstGeom>
        </p:spPr>
      </p:pic>
      <p:sp>
        <p:nvSpPr>
          <p:cNvPr id="23" name="ZoneTexte 22"/>
          <p:cNvSpPr txBox="1"/>
          <p:nvPr/>
        </p:nvSpPr>
        <p:spPr>
          <a:xfrm>
            <a:off x="7381884" y="3571877"/>
            <a:ext cx="1928826" cy="1015663"/>
          </a:xfrm>
          <a:prstGeom prst="rect">
            <a:avLst/>
          </a:prstGeom>
          <a:noFill/>
        </p:spPr>
        <p:txBody>
          <a:bodyPr wrap="square" rtlCol="0">
            <a:spAutoFit/>
          </a:bodyPr>
          <a:lstStyle/>
          <a:p>
            <a:pPr algn="ctr"/>
            <a:r>
              <a:rPr lang="fr-FR" sz="2000" dirty="0">
                <a:solidFill>
                  <a:schemeClr val="accent3">
                    <a:lumMod val="60000"/>
                    <a:lumOff val="40000"/>
                  </a:schemeClr>
                </a:solidFill>
              </a:rPr>
              <a:t>Tu as gagné? Bravo! Continue ton aventure!</a:t>
            </a:r>
          </a:p>
        </p:txBody>
      </p:sp>
      <p:sp>
        <p:nvSpPr>
          <p:cNvPr id="24" name="ZoneTexte 23"/>
          <p:cNvSpPr txBox="1"/>
          <p:nvPr/>
        </p:nvSpPr>
        <p:spPr>
          <a:xfrm>
            <a:off x="7524760" y="5214951"/>
            <a:ext cx="1928826" cy="1323439"/>
          </a:xfrm>
          <a:prstGeom prst="rect">
            <a:avLst/>
          </a:prstGeom>
          <a:noFill/>
        </p:spPr>
        <p:txBody>
          <a:bodyPr wrap="square" rtlCol="0">
            <a:spAutoFit/>
          </a:bodyPr>
          <a:lstStyle/>
          <a:p>
            <a:pPr algn="ctr"/>
            <a:r>
              <a:rPr lang="fr-FR" sz="2000" dirty="0">
                <a:solidFill>
                  <a:schemeClr val="accent3">
                    <a:lumMod val="60000"/>
                    <a:lumOff val="40000"/>
                  </a:schemeClr>
                </a:solidFill>
              </a:rPr>
              <a:t>Tu as perdu ? Dommage! Recommence l’histoire !</a:t>
            </a:r>
          </a:p>
        </p:txBody>
      </p:sp>
      <p:pic>
        <p:nvPicPr>
          <p:cNvPr id="25" name="Image 24" descr="fleche_06.gif">
            <a:hlinkClick r:id="" action="ppaction://hlinkshowjump?jump=nextslide"/>
          </p:cNvPr>
          <p:cNvPicPr>
            <a:picLocks noChangeAspect="1"/>
          </p:cNvPicPr>
          <p:nvPr/>
        </p:nvPicPr>
        <p:blipFill>
          <a:blip r:embed="rId3" cstate="print"/>
          <a:stretch>
            <a:fillRect/>
          </a:stretch>
        </p:blipFill>
        <p:spPr>
          <a:xfrm>
            <a:off x="9453586" y="3929067"/>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4" cstate="print"/>
          <a:stretch>
            <a:fillRect/>
          </a:stretch>
        </p:blipFill>
        <p:spPr>
          <a:xfrm>
            <a:off x="9453586" y="5786455"/>
            <a:ext cx="952500" cy="238125"/>
          </a:xfrm>
          <a:prstGeom prst="rect">
            <a:avLst/>
          </a:prstGeom>
        </p:spPr>
      </p:pic>
      <p:pic>
        <p:nvPicPr>
          <p:cNvPr id="4" name="Image 3"/>
          <p:cNvPicPr>
            <a:picLocks noChangeAspect="1"/>
          </p:cNvPicPr>
          <p:nvPr/>
        </p:nvPicPr>
        <p:blipFill>
          <a:blip r:embed="rId5"/>
          <a:stretch>
            <a:fillRect/>
          </a:stretch>
        </p:blipFill>
        <p:spPr>
          <a:xfrm>
            <a:off x="2421197" y="709715"/>
            <a:ext cx="2452385" cy="1839289"/>
          </a:xfrm>
          <a:prstGeom prst="rect">
            <a:avLst/>
          </a:prstGeom>
          <a:ln>
            <a:noFill/>
          </a:ln>
          <a:effectLst>
            <a:outerShdw blurRad="292100" dist="139700" dir="2700000" algn="tl" rotWithShape="0">
              <a:srgbClr val="333333">
                <a:alpha val="65000"/>
              </a:srgbClr>
            </a:outerShdw>
          </a:effectLst>
        </p:spPr>
      </p:pic>
      <p:sp>
        <p:nvSpPr>
          <p:cNvPr id="12" name="Rectangle 11">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hlinkClick r:id="" action="ppaction://hlinkshowjump?jump=nextslide" highlightClick="1"/>
          </p:cNvPr>
          <p:cNvSpPr/>
          <p:nvPr/>
        </p:nvSpPr>
        <p:spPr>
          <a:xfrm>
            <a:off x="9292833" y="3635607"/>
            <a:ext cx="1125421" cy="6056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hlinkClick r:id="" action="ppaction://hlinkshowjump?jump=firstslide" highlightClick="1"/>
          </p:cNvPr>
          <p:cNvSpPr/>
          <p:nvPr/>
        </p:nvSpPr>
        <p:spPr>
          <a:xfrm>
            <a:off x="9408800" y="5649831"/>
            <a:ext cx="1125421" cy="45367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85067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437718" y="1034444"/>
            <a:ext cx="6555426" cy="4247317"/>
          </a:xfrm>
          <a:prstGeom prst="rect">
            <a:avLst/>
          </a:prstGeom>
          <a:noFill/>
        </p:spPr>
        <p:txBody>
          <a:bodyPr wrap="square" rtlCol="0">
            <a:spAutoFit/>
          </a:bodyPr>
          <a:lstStyle/>
          <a:p>
            <a:pPr algn="ctr"/>
            <a:r>
              <a:rPr lang="fr-FR" sz="2800" dirty="0" smtClean="0"/>
              <a:t>Tu es un lion qui s’appelle « Ahmet ». Tu es fort et puissant, tes yeux sont marrons, tu as une très belle crinière rousse autour de ta tête, tes dents sont longues et pointues. Tu es gentil mais tu es dangereux si on te veut du mal. Tous les animaux de la jungle te craignent sauf tes amis. Ton meilleur ami est un bœuf qui s’appelle « </a:t>
            </a:r>
            <a:r>
              <a:rPr lang="fr-FR" sz="2800" dirty="0" err="1" smtClean="0"/>
              <a:t>wachi</a:t>
            </a:r>
            <a:r>
              <a:rPr lang="fr-FR" sz="2800" dirty="0" smtClean="0"/>
              <a:t> ».</a:t>
            </a:r>
          </a:p>
          <a:p>
            <a:pPr algn="ctr"/>
            <a:endParaRPr lang="fr-FR" sz="2800" dirty="0"/>
          </a:p>
          <a:p>
            <a:pPr algn="ctr"/>
            <a:endParaRPr lang="fr-FR" dirty="0"/>
          </a:p>
        </p:txBody>
      </p:sp>
      <p:sp>
        <p:nvSpPr>
          <p:cNvPr id="3" name="ZoneTexte 2"/>
          <p:cNvSpPr txBox="1"/>
          <p:nvPr/>
        </p:nvSpPr>
        <p:spPr>
          <a:xfrm>
            <a:off x="3557338" y="4828375"/>
            <a:ext cx="5857916" cy="1200329"/>
          </a:xfrm>
          <a:prstGeom prst="rect">
            <a:avLst/>
          </a:prstGeom>
          <a:noFill/>
        </p:spPr>
        <p:txBody>
          <a:bodyPr wrap="square" rtlCol="0">
            <a:spAutoFit/>
          </a:bodyPr>
          <a:lstStyle/>
          <a:p>
            <a:pPr algn="ctr"/>
            <a:r>
              <a:rPr lang="fr-FR" sz="2400" dirty="0" smtClean="0"/>
              <a:t>Pour connaître tes points de vie, prends un dé à 6 faces, lance le 5 fois et écris le total sur une feuille.</a:t>
            </a:r>
            <a:endParaRPr lang="fr-FR" sz="2400" dirty="0"/>
          </a:p>
        </p:txBody>
      </p:sp>
      <p:pic>
        <p:nvPicPr>
          <p:cNvPr id="4" name="Image 3" descr="de008.gif"/>
          <p:cNvPicPr>
            <a:picLocks noChangeAspect="1"/>
          </p:cNvPicPr>
          <p:nvPr/>
        </p:nvPicPr>
        <p:blipFill>
          <a:blip r:embed="rId2" cstate="print"/>
          <a:stretch>
            <a:fillRect/>
          </a:stretch>
        </p:blipFill>
        <p:spPr>
          <a:xfrm>
            <a:off x="2158476" y="5123829"/>
            <a:ext cx="885825" cy="904875"/>
          </a:xfrm>
          <a:prstGeom prst="rect">
            <a:avLst/>
          </a:prstGeom>
        </p:spPr>
      </p:pic>
      <p:pic>
        <p:nvPicPr>
          <p:cNvPr id="2" name="Image 1"/>
          <p:cNvPicPr>
            <a:picLocks noChangeAspect="1"/>
          </p:cNvPicPr>
          <p:nvPr/>
        </p:nvPicPr>
        <p:blipFill>
          <a:blip r:embed="rId3">
            <a:clrChange>
              <a:clrFrom>
                <a:srgbClr val="D0E6F4"/>
              </a:clrFrom>
              <a:clrTo>
                <a:srgbClr val="D0E6F4">
                  <a:alpha val="0"/>
                </a:srgbClr>
              </a:clrTo>
            </a:clrChange>
          </a:blip>
          <a:stretch>
            <a:fillRect/>
          </a:stretch>
        </p:blipFill>
        <p:spPr>
          <a:xfrm>
            <a:off x="1063152" y="1239236"/>
            <a:ext cx="3234316" cy="3234316"/>
          </a:xfrm>
          <a:prstGeom prst="rect">
            <a:avLst/>
          </a:prstGeom>
        </p:spPr>
      </p:pic>
    </p:spTree>
    <p:extLst>
      <p:ext uri="{BB962C8B-B14F-4D97-AF65-F5344CB8AC3E}">
        <p14:creationId xmlns:p14="http://schemas.microsoft.com/office/powerpoint/2010/main" val="2763468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37127" y="3001506"/>
            <a:ext cx="8306874" cy="3108543"/>
          </a:xfrm>
          <a:prstGeom prst="rect">
            <a:avLst/>
          </a:prstGeom>
          <a:noFill/>
        </p:spPr>
        <p:txBody>
          <a:bodyPr wrap="square" rtlCol="0">
            <a:spAutoFit/>
          </a:bodyPr>
          <a:lstStyle/>
          <a:p>
            <a:pPr algn="ctr"/>
            <a:r>
              <a:rPr lang="fr-FR" sz="2800" dirty="0" smtClean="0"/>
              <a:t>Bravo, vous avez encore gagné le combat et le jaguar est mort. Le léopard, Vassa, est devenu votre ami et vous décidez de rentrer tous les 4 chez vous dans la savane. </a:t>
            </a:r>
            <a:endParaRPr lang="fr-FR" sz="2800" dirty="0" smtClean="0"/>
          </a:p>
          <a:p>
            <a:pPr algn="ctr"/>
            <a:r>
              <a:rPr lang="fr-FR" sz="2800" dirty="0" smtClean="0"/>
              <a:t>Tu </a:t>
            </a:r>
            <a:r>
              <a:rPr lang="fr-FR" sz="2800" dirty="0" smtClean="0"/>
              <a:t>es très fier de ton fils </a:t>
            </a:r>
            <a:r>
              <a:rPr lang="fr-FR" sz="2800" dirty="0" err="1" smtClean="0"/>
              <a:t>Kévi</a:t>
            </a:r>
            <a:r>
              <a:rPr lang="fr-FR" sz="2800" dirty="0" smtClean="0"/>
              <a:t> qui est devenu grâce à ces aventures un grand chasseur. </a:t>
            </a:r>
          </a:p>
          <a:p>
            <a:pPr algn="ctr"/>
            <a:r>
              <a:rPr lang="fr-FR" sz="2800" dirty="0" smtClean="0"/>
              <a:t>Les autres félins qui sont vos amis ont organisé une grande fête pour célébrer votre retour.</a:t>
            </a:r>
            <a:endParaRPr lang="fr-FR" dirty="0"/>
          </a:p>
        </p:txBody>
      </p:sp>
      <p:sp>
        <p:nvSpPr>
          <p:cNvPr id="3" name="Explosion 2 2"/>
          <p:cNvSpPr/>
          <p:nvPr/>
        </p:nvSpPr>
        <p:spPr>
          <a:xfrm rot="1531215">
            <a:off x="9150441" y="4981548"/>
            <a:ext cx="2889161" cy="1318398"/>
          </a:xfrm>
          <a:prstGeom prst="irregularSeal2">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200" dirty="0" smtClean="0"/>
              <a:t>fin</a:t>
            </a:r>
            <a:endParaRPr lang="fr-FR" sz="7200" dirty="0"/>
          </a:p>
        </p:txBody>
      </p:sp>
      <p:pic>
        <p:nvPicPr>
          <p:cNvPr id="4" name="Image 3"/>
          <p:cNvPicPr>
            <a:picLocks noChangeAspect="1"/>
          </p:cNvPicPr>
          <p:nvPr/>
        </p:nvPicPr>
        <p:blipFill>
          <a:blip r:embed="rId2"/>
          <a:stretch>
            <a:fillRect/>
          </a:stretch>
        </p:blipFill>
        <p:spPr>
          <a:xfrm>
            <a:off x="1728967" y="824249"/>
            <a:ext cx="8706459" cy="1969318"/>
          </a:xfrm>
          <a:prstGeom prst="rect">
            <a:avLst/>
          </a:prstGeom>
        </p:spPr>
      </p:pic>
    </p:spTree>
    <p:extLst>
      <p:ext uri="{BB962C8B-B14F-4D97-AF65-F5344CB8AC3E}">
        <p14:creationId xmlns:p14="http://schemas.microsoft.com/office/powerpoint/2010/main" val="3384624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16675" y="2021983"/>
            <a:ext cx="9530365" cy="954107"/>
          </a:xfrm>
          <a:prstGeom prst="rect">
            <a:avLst/>
          </a:prstGeom>
          <a:noFill/>
        </p:spPr>
        <p:txBody>
          <a:bodyPr wrap="square" rtlCol="0">
            <a:spAutoFit/>
          </a:bodyPr>
          <a:lstStyle/>
          <a:p>
            <a:pPr algn="ctr"/>
            <a:r>
              <a:rPr lang="fr-FR" sz="2800" dirty="0" err="1" smtClean="0"/>
              <a:t>Washi</a:t>
            </a:r>
            <a:r>
              <a:rPr lang="fr-FR" sz="2800" dirty="0" smtClean="0"/>
              <a:t> voit l’aigle qui arrive alors il court vers vous pour vous aider.</a:t>
            </a:r>
          </a:p>
          <a:p>
            <a:pPr algn="ctr"/>
            <a:r>
              <a:rPr lang="fr-FR" sz="2800" dirty="0" smtClean="0"/>
              <a:t>Un combat commence maintenant.</a:t>
            </a:r>
            <a:endParaRPr lang="fr-FR" dirty="0"/>
          </a:p>
        </p:txBody>
      </p:sp>
      <p:pic>
        <p:nvPicPr>
          <p:cNvPr id="3" name="Image 2"/>
          <p:cNvPicPr>
            <a:picLocks noChangeAspect="1"/>
          </p:cNvPicPr>
          <p:nvPr/>
        </p:nvPicPr>
        <p:blipFill>
          <a:blip r:embed="rId2">
            <a:clrChange>
              <a:clrFrom>
                <a:srgbClr val="92BD63"/>
              </a:clrFrom>
              <a:clrTo>
                <a:srgbClr val="92BD63">
                  <a:alpha val="0"/>
                </a:srgbClr>
              </a:clrTo>
            </a:clrChange>
          </a:blip>
          <a:stretch>
            <a:fillRect/>
          </a:stretch>
        </p:blipFill>
        <p:spPr>
          <a:xfrm>
            <a:off x="1416675" y="3692045"/>
            <a:ext cx="2927587" cy="2192601"/>
          </a:xfrm>
          <a:prstGeom prst="rect">
            <a:avLst/>
          </a:prstGeom>
        </p:spPr>
      </p:pic>
      <p:sp>
        <p:nvSpPr>
          <p:cNvPr id="4" name="Rectangle 3">
            <a:hlinkClick r:id="rId3" action="ppaction://hlinksldjump" highlightClick="1"/>
          </p:cNvPr>
          <p:cNvSpPr/>
          <p:nvPr/>
        </p:nvSpPr>
        <p:spPr>
          <a:xfrm>
            <a:off x="584710" y="498084"/>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767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670474" y="1028772"/>
            <a:ext cx="6124135" cy="2800767"/>
          </a:xfrm>
          <a:prstGeom prst="rect">
            <a:avLst/>
          </a:prstGeom>
          <a:noFill/>
        </p:spPr>
        <p:txBody>
          <a:bodyPr wrap="square" rtlCol="0">
            <a:spAutoFit/>
          </a:bodyPr>
          <a:lstStyle/>
          <a:p>
            <a:pPr algn="ctr"/>
            <a:r>
              <a:rPr lang="fr-FR" sz="2800" dirty="0" smtClean="0"/>
              <a:t>Tu te promènes souvent dans la savane avec ton fils « </a:t>
            </a:r>
            <a:r>
              <a:rPr lang="fr-FR" sz="2800" dirty="0" err="1" smtClean="0"/>
              <a:t>Kévi</a:t>
            </a:r>
            <a:r>
              <a:rPr lang="fr-FR" sz="2800" dirty="0" smtClean="0"/>
              <a:t> » car tu lui apprends à chasser. Un jour, alors que tu étais en train d’attraper des gazelles, tu as vu un tigre qui essayait de kidnapper </a:t>
            </a:r>
            <a:r>
              <a:rPr lang="fr-FR" sz="2800" dirty="0" err="1" smtClean="0"/>
              <a:t>Kévi</a:t>
            </a:r>
            <a:r>
              <a:rPr lang="fr-FR" sz="2800" dirty="0" smtClean="0"/>
              <a:t>. </a:t>
            </a:r>
          </a:p>
          <a:p>
            <a:pPr algn="ctr"/>
            <a:endParaRPr lang="fr-FR" dirty="0">
              <a:latin typeface="Comic Sans MS" panose="030F0702030302020204" pitchFamily="66" charset="0"/>
            </a:endParaRPr>
          </a:p>
          <a:p>
            <a:pPr algn="ctr"/>
            <a:endParaRPr lang="fr-FR" dirty="0"/>
          </a:p>
        </p:txBody>
      </p:sp>
      <p:sp>
        <p:nvSpPr>
          <p:cNvPr id="2" name="Rectangle à coins arrondis 1"/>
          <p:cNvSpPr/>
          <p:nvPr/>
        </p:nvSpPr>
        <p:spPr>
          <a:xfrm>
            <a:off x="677826" y="3916961"/>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Tu cours après le tigre</a:t>
            </a:r>
            <a:endParaRPr lang="fr-FR" sz="3200" dirty="0"/>
          </a:p>
        </p:txBody>
      </p:sp>
      <p:sp>
        <p:nvSpPr>
          <p:cNvPr id="6" name="Rectangle à coins arrondis 5"/>
          <p:cNvSpPr/>
          <p:nvPr/>
        </p:nvSpPr>
        <p:spPr>
          <a:xfrm>
            <a:off x="8217183" y="3916961"/>
            <a:ext cx="3296991" cy="220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Tu rugis pour appeler ton ami</a:t>
            </a:r>
            <a:endParaRPr lang="fr-FR" sz="3200" dirty="0"/>
          </a:p>
        </p:txBody>
      </p:sp>
      <p:pic>
        <p:nvPicPr>
          <p:cNvPr id="3" name="Image 2"/>
          <p:cNvPicPr>
            <a:picLocks noChangeAspect="1"/>
          </p:cNvPicPr>
          <p:nvPr/>
        </p:nvPicPr>
        <p:blipFill>
          <a:blip r:embed="rId2"/>
          <a:stretch>
            <a:fillRect/>
          </a:stretch>
        </p:blipFill>
        <p:spPr>
          <a:xfrm>
            <a:off x="906154" y="1324194"/>
            <a:ext cx="3581461" cy="2009850"/>
          </a:xfrm>
          <a:prstGeom prst="rect">
            <a:avLst/>
          </a:prstGeom>
        </p:spPr>
      </p:pic>
      <p:pic>
        <p:nvPicPr>
          <p:cNvPr id="4" name="Image 3"/>
          <p:cNvPicPr>
            <a:picLocks noChangeAspect="1"/>
          </p:cNvPicPr>
          <p:nvPr/>
        </p:nvPicPr>
        <p:blipFill>
          <a:blip r:embed="rId3"/>
          <a:stretch>
            <a:fillRect/>
          </a:stretch>
        </p:blipFill>
        <p:spPr>
          <a:xfrm>
            <a:off x="4294382" y="3657600"/>
            <a:ext cx="3721068" cy="2323705"/>
          </a:xfrm>
          <a:prstGeom prst="rect">
            <a:avLst/>
          </a:prstGeom>
        </p:spPr>
      </p:pic>
      <p:sp>
        <p:nvSpPr>
          <p:cNvPr id="7" name="Rectangle 6">
            <a:hlinkClick r:id="" action="ppaction://noaction" highlightClick="1"/>
          </p:cNvPr>
          <p:cNvSpPr/>
          <p:nvPr/>
        </p:nvSpPr>
        <p:spPr>
          <a:xfrm>
            <a:off x="243512" y="422752"/>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 action="ppaction://noaction" highlightClick="1"/>
          </p:cNvPr>
          <p:cNvSpPr/>
          <p:nvPr/>
        </p:nvSpPr>
        <p:spPr>
          <a:xfrm>
            <a:off x="243513" y="-2949262"/>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hlinkClick r:id="rId4" action="ppaction://hlinksldjump" highlightClick="1"/>
          </p:cNvPr>
          <p:cNvSpPr/>
          <p:nvPr/>
        </p:nvSpPr>
        <p:spPr>
          <a:xfrm>
            <a:off x="8217183" y="3829540"/>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hlinkClick r:id="rId5" action="ppaction://hlinksldjump" highlightClick="1"/>
          </p:cNvPr>
          <p:cNvSpPr/>
          <p:nvPr/>
        </p:nvSpPr>
        <p:spPr>
          <a:xfrm>
            <a:off x="599593" y="3794765"/>
            <a:ext cx="3453455" cy="23771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32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36371" y="972859"/>
            <a:ext cx="9530365" cy="2369880"/>
          </a:xfrm>
          <a:prstGeom prst="rect">
            <a:avLst/>
          </a:prstGeom>
          <a:noFill/>
        </p:spPr>
        <p:txBody>
          <a:bodyPr wrap="square" rtlCol="0">
            <a:spAutoFit/>
          </a:bodyPr>
          <a:lstStyle/>
          <a:p>
            <a:pPr algn="ctr"/>
            <a:r>
              <a:rPr lang="fr-FR" sz="2800" dirty="0" smtClean="0"/>
              <a:t>Dès que tu t’aperçois que </a:t>
            </a:r>
            <a:r>
              <a:rPr lang="fr-FR" sz="2800" dirty="0" err="1" smtClean="0"/>
              <a:t>Fuor</a:t>
            </a:r>
            <a:r>
              <a:rPr lang="fr-FR" sz="2800" dirty="0" smtClean="0"/>
              <a:t> le tigre a emporté </a:t>
            </a:r>
            <a:r>
              <a:rPr lang="fr-FR" sz="2800" dirty="0" err="1" smtClean="0"/>
              <a:t>Kévi</a:t>
            </a:r>
            <a:r>
              <a:rPr lang="fr-FR" sz="2800" dirty="0" smtClean="0"/>
              <a:t> dans sa gueule, tu te mets à courir le plus vite possible! Tu arrives à le rattraper, tu sautes à coté de lui et tu lui fais face pour le combattre. Le tigre lâche </a:t>
            </a:r>
            <a:r>
              <a:rPr lang="fr-FR" sz="2800" dirty="0" err="1" smtClean="0"/>
              <a:t>Washi</a:t>
            </a:r>
            <a:r>
              <a:rPr lang="fr-FR" sz="2800" dirty="0" smtClean="0"/>
              <a:t>  et une bagarre commence entre vous.</a:t>
            </a:r>
          </a:p>
          <a:p>
            <a:endParaRPr lang="fr-FR" dirty="0">
              <a:latin typeface="Comic Sans MS" panose="030F0702030302020204" pitchFamily="66" charset="0"/>
            </a:endParaRPr>
          </a:p>
          <a:p>
            <a:endParaRPr lang="fr-FR" dirty="0"/>
          </a:p>
        </p:txBody>
      </p:sp>
      <p:pic>
        <p:nvPicPr>
          <p:cNvPr id="2" name="Image 1"/>
          <p:cNvPicPr>
            <a:picLocks noChangeAspect="1"/>
          </p:cNvPicPr>
          <p:nvPr/>
        </p:nvPicPr>
        <p:blipFill>
          <a:blip r:embed="rId2"/>
          <a:stretch>
            <a:fillRect/>
          </a:stretch>
        </p:blipFill>
        <p:spPr>
          <a:xfrm>
            <a:off x="3684160" y="3044866"/>
            <a:ext cx="4313619" cy="2904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2821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88183" y="2549004"/>
            <a:ext cx="5000660" cy="3416320"/>
          </a:xfrm>
          <a:prstGeom prst="rect">
            <a:avLst/>
          </a:prstGeom>
          <a:noFill/>
        </p:spPr>
        <p:txBody>
          <a:bodyPr wrap="square" rtlCol="0">
            <a:spAutoFit/>
          </a:bodyPr>
          <a:lstStyle/>
          <a:p>
            <a:pPr algn="ctr"/>
            <a:r>
              <a:rPr lang="fr-FR" sz="2400" dirty="0"/>
              <a:t>COMBAT: jette le dé deux fois: la première fois c’est pour toi, la deuxième fois c’est pour </a:t>
            </a:r>
            <a:r>
              <a:rPr lang="fr-FR" sz="2400" dirty="0" smtClean="0"/>
              <a:t>le tigre.</a:t>
            </a:r>
            <a:endParaRPr lang="fr-FR" sz="2400" dirty="0"/>
          </a:p>
          <a:p>
            <a:pPr algn="ctr"/>
            <a:r>
              <a:rPr lang="fr-FR" sz="2400" dirty="0"/>
              <a:t>Si tu fais plus que lui, il perd 1 point. </a:t>
            </a:r>
          </a:p>
          <a:p>
            <a:pPr algn="ctr"/>
            <a:r>
              <a:rPr lang="fr-FR" sz="2400" dirty="0"/>
              <a:t>S’ il fait plus que toi, c’est toi qui perds un point de vie. En cas d’égalité, tu rejoues.</a:t>
            </a:r>
          </a:p>
          <a:p>
            <a:pPr algn="ctr"/>
            <a:r>
              <a:rPr lang="fr-FR" sz="2400" dirty="0"/>
              <a:t>Le combat est fini quand l’un de vous n’a plus de point!</a:t>
            </a:r>
          </a:p>
        </p:txBody>
      </p:sp>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827596" y="1511843"/>
            <a:ext cx="2643206" cy="738664"/>
          </a:xfrm>
          <a:prstGeom prst="rect">
            <a:avLst/>
          </a:prstGeom>
          <a:noFill/>
        </p:spPr>
        <p:txBody>
          <a:bodyPr wrap="square" rtlCol="0">
            <a:spAutoFit/>
          </a:bodyPr>
          <a:lstStyle/>
          <a:p>
            <a:pPr algn="ctr"/>
            <a:r>
              <a:rPr lang="fr-FR" dirty="0" smtClean="0"/>
              <a:t>Tigre: </a:t>
            </a:r>
            <a:endParaRPr lang="fr-FR" dirty="0"/>
          </a:p>
          <a:p>
            <a:pPr algn="ctr"/>
            <a:r>
              <a:rPr lang="fr-FR" sz="2400" dirty="0"/>
              <a:t>5 points de vie</a:t>
            </a:r>
          </a:p>
        </p:txBody>
      </p:sp>
      <p:pic>
        <p:nvPicPr>
          <p:cNvPr id="22" name="Image 21" descr="de008.gif"/>
          <p:cNvPicPr>
            <a:picLocks noChangeAspect="1"/>
          </p:cNvPicPr>
          <p:nvPr/>
        </p:nvPicPr>
        <p:blipFill>
          <a:blip r:embed="rId2" cstate="print"/>
          <a:stretch>
            <a:fillRect/>
          </a:stretch>
        </p:blipFill>
        <p:spPr>
          <a:xfrm>
            <a:off x="2706286" y="751453"/>
            <a:ext cx="885825" cy="904875"/>
          </a:xfrm>
          <a:prstGeom prst="rect">
            <a:avLst/>
          </a:prstGeom>
        </p:spPr>
      </p:pic>
      <p:sp>
        <p:nvSpPr>
          <p:cNvPr id="23" name="ZoneTexte 22"/>
          <p:cNvSpPr txBox="1"/>
          <p:nvPr/>
        </p:nvSpPr>
        <p:spPr>
          <a:xfrm>
            <a:off x="7364008" y="3465223"/>
            <a:ext cx="1928826" cy="1015663"/>
          </a:xfrm>
          <a:prstGeom prst="rect">
            <a:avLst/>
          </a:prstGeom>
          <a:noFill/>
        </p:spPr>
        <p:txBody>
          <a:bodyPr wrap="square" rtlCol="0">
            <a:spAutoFit/>
          </a:bodyPr>
          <a:lstStyle/>
          <a:p>
            <a:pPr algn="ctr"/>
            <a:r>
              <a:rPr lang="fr-FR" sz="2000" dirty="0">
                <a:solidFill>
                  <a:schemeClr val="accent3">
                    <a:lumMod val="60000"/>
                    <a:lumOff val="40000"/>
                  </a:schemeClr>
                </a:solidFill>
              </a:rPr>
              <a:t>Tu as gagné? Bravo! Continue ton aventure!</a:t>
            </a:r>
          </a:p>
        </p:txBody>
      </p:sp>
      <p:sp>
        <p:nvSpPr>
          <p:cNvPr id="24" name="ZoneTexte 23"/>
          <p:cNvSpPr txBox="1"/>
          <p:nvPr/>
        </p:nvSpPr>
        <p:spPr>
          <a:xfrm>
            <a:off x="7364008" y="4701141"/>
            <a:ext cx="1928826" cy="1323439"/>
          </a:xfrm>
          <a:prstGeom prst="rect">
            <a:avLst/>
          </a:prstGeom>
          <a:noFill/>
        </p:spPr>
        <p:txBody>
          <a:bodyPr wrap="square" rtlCol="0">
            <a:spAutoFit/>
          </a:bodyPr>
          <a:lstStyle/>
          <a:p>
            <a:pPr algn="ctr"/>
            <a:r>
              <a:rPr lang="fr-FR" sz="2000" dirty="0">
                <a:solidFill>
                  <a:schemeClr val="accent3">
                    <a:lumMod val="60000"/>
                    <a:lumOff val="40000"/>
                  </a:schemeClr>
                </a:solidFill>
              </a:rPr>
              <a:t>Tu as perdu ? Dommage! Recommence l’histoire !</a:t>
            </a:r>
          </a:p>
        </p:txBody>
      </p:sp>
      <p:pic>
        <p:nvPicPr>
          <p:cNvPr id="25" name="Image 24" descr="fleche_06.gif">
            <a:hlinkClick r:id="" action="ppaction://hlinkshowjump?jump=nextslide"/>
          </p:cNvPr>
          <p:cNvPicPr>
            <a:picLocks noChangeAspect="1"/>
          </p:cNvPicPr>
          <p:nvPr/>
        </p:nvPicPr>
        <p:blipFill>
          <a:blip r:embed="rId3" cstate="print"/>
          <a:stretch>
            <a:fillRect/>
          </a:stretch>
        </p:blipFill>
        <p:spPr>
          <a:xfrm>
            <a:off x="9453586" y="3929067"/>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4" cstate="print"/>
          <a:stretch>
            <a:fillRect/>
          </a:stretch>
        </p:blipFill>
        <p:spPr>
          <a:xfrm>
            <a:off x="9465755" y="5362860"/>
            <a:ext cx="952500" cy="238125"/>
          </a:xfrm>
          <a:prstGeom prst="rect">
            <a:avLst/>
          </a:prstGeom>
        </p:spPr>
      </p:pic>
      <p:pic>
        <p:nvPicPr>
          <p:cNvPr id="4" name="Image 3"/>
          <p:cNvPicPr>
            <a:picLocks noChangeAspect="1"/>
          </p:cNvPicPr>
          <p:nvPr/>
        </p:nvPicPr>
        <p:blipFill>
          <a:blip r:embed="rId5"/>
          <a:stretch>
            <a:fillRect/>
          </a:stretch>
        </p:blipFill>
        <p:spPr>
          <a:xfrm>
            <a:off x="6694890" y="910882"/>
            <a:ext cx="4412456" cy="2208553"/>
          </a:xfrm>
          <a:prstGeom prst="rect">
            <a:avLst/>
          </a:prstGeom>
          <a:ln>
            <a:noFill/>
          </a:ln>
          <a:effectLst>
            <a:outerShdw blurRad="292100" dist="139700" dir="2700000" algn="tl" rotWithShape="0">
              <a:srgbClr val="333333">
                <a:alpha val="65000"/>
              </a:srgbClr>
            </a:outerShdw>
          </a:effectLst>
        </p:spPr>
      </p:pic>
      <p:sp>
        <p:nvSpPr>
          <p:cNvPr id="11" name="Rectangle 10">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hlinkClick r:id="rId6" action="ppaction://hlinksldjump" highlightClick="1"/>
          </p:cNvPr>
          <p:cNvSpPr/>
          <p:nvPr/>
        </p:nvSpPr>
        <p:spPr>
          <a:xfrm>
            <a:off x="9292833" y="3635607"/>
            <a:ext cx="1125421" cy="6056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hlinkClick r:id="" action="ppaction://hlinkshowjump?jump=firstslide" highlightClick="1"/>
          </p:cNvPr>
          <p:cNvSpPr/>
          <p:nvPr/>
        </p:nvSpPr>
        <p:spPr>
          <a:xfrm>
            <a:off x="9292833" y="5362860"/>
            <a:ext cx="1125421" cy="45367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959543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2280" y="3657599"/>
            <a:ext cx="9530365" cy="2523768"/>
          </a:xfrm>
          <a:prstGeom prst="rect">
            <a:avLst/>
          </a:prstGeom>
          <a:noFill/>
        </p:spPr>
        <p:txBody>
          <a:bodyPr wrap="square" rtlCol="0">
            <a:spAutoFit/>
          </a:bodyPr>
          <a:lstStyle/>
          <a:p>
            <a:pPr algn="ctr"/>
            <a:r>
              <a:rPr lang="fr-FR" sz="2800" dirty="0" smtClean="0"/>
              <a:t>Tu pousses un rugissement terrible qui fait trembler la savane. Ton ami </a:t>
            </a:r>
            <a:r>
              <a:rPr lang="fr-FR" sz="2800" dirty="0" err="1" smtClean="0"/>
              <a:t>Wachi</a:t>
            </a:r>
            <a:r>
              <a:rPr lang="fr-FR" sz="2800" dirty="0" smtClean="0"/>
              <a:t> le bœuf arrive presque aussitôt. Tu ne vois plus le tigre qui est parti loin et vite avec </a:t>
            </a:r>
            <a:r>
              <a:rPr lang="fr-FR" sz="2800" dirty="0" err="1" smtClean="0"/>
              <a:t>Kévi</a:t>
            </a:r>
            <a:r>
              <a:rPr lang="fr-FR" sz="2800" dirty="0" smtClean="0"/>
              <a:t> dans sa gueule. Alors tu sens le sol et vous suivez sa trace. Vous le retrouvez dans la jungle et l’attaquez tous les deux, toi et ton ami.</a:t>
            </a:r>
            <a:endParaRPr lang="fr-FR" dirty="0">
              <a:latin typeface="Comic Sans MS" panose="030F0702030302020204" pitchFamily="66" charset="0"/>
            </a:endParaRPr>
          </a:p>
          <a:p>
            <a:endParaRPr lang="fr-FR" dirty="0"/>
          </a:p>
        </p:txBody>
      </p:sp>
      <p:pic>
        <p:nvPicPr>
          <p:cNvPr id="3" name="Image 2"/>
          <p:cNvPicPr>
            <a:picLocks noChangeAspect="1"/>
          </p:cNvPicPr>
          <p:nvPr/>
        </p:nvPicPr>
        <p:blipFill>
          <a:blip r:embed="rId3"/>
          <a:stretch>
            <a:fillRect/>
          </a:stretch>
        </p:blipFill>
        <p:spPr>
          <a:xfrm>
            <a:off x="4264647" y="895537"/>
            <a:ext cx="3705629" cy="263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67807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ion.wav"/>
          </p:stSnd>
        </p:sndAc>
      </p:transition>
    </mc:Choice>
    <mc:Fallback xmlns="">
      <p:transition spd="slow">
        <p:sndAc>
          <p:stSnd>
            <p:snd r:embed="rId4" name="lion.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74397" y="680846"/>
            <a:ext cx="5500726" cy="1200329"/>
          </a:xfrm>
          <a:prstGeom prst="rect">
            <a:avLst/>
          </a:prstGeom>
          <a:noFill/>
        </p:spPr>
        <p:txBody>
          <a:bodyPr wrap="square" rtlCol="0">
            <a:spAutoFit/>
          </a:bodyPr>
          <a:lstStyle/>
          <a:p>
            <a:pPr algn="ctr"/>
            <a:r>
              <a:rPr lang="fr-FR" sz="2400" dirty="0">
                <a:solidFill>
                  <a:schemeClr val="bg1"/>
                </a:solidFill>
              </a:rPr>
              <a:t>Tu pousses un grand cri, tu sors de ta cachette et tu attaques l’aigle qui est en train de manger la viande !</a:t>
            </a:r>
          </a:p>
        </p:txBody>
      </p:sp>
      <p:sp>
        <p:nvSpPr>
          <p:cNvPr id="3" name="ZoneTexte 2"/>
          <p:cNvSpPr txBox="1"/>
          <p:nvPr/>
        </p:nvSpPr>
        <p:spPr>
          <a:xfrm>
            <a:off x="988183" y="2549004"/>
            <a:ext cx="5000660" cy="3416320"/>
          </a:xfrm>
          <a:prstGeom prst="rect">
            <a:avLst/>
          </a:prstGeom>
          <a:noFill/>
        </p:spPr>
        <p:txBody>
          <a:bodyPr wrap="square" rtlCol="0">
            <a:spAutoFit/>
          </a:bodyPr>
          <a:lstStyle/>
          <a:p>
            <a:pPr algn="ctr"/>
            <a:r>
              <a:rPr lang="fr-FR" sz="2400" dirty="0"/>
              <a:t>COMBAT: jette le dé deux fois: la première fois c’est pour toi, la deuxième fois c’est pour </a:t>
            </a:r>
            <a:r>
              <a:rPr lang="fr-FR" sz="2400" dirty="0" smtClean="0"/>
              <a:t>le tigre.</a:t>
            </a:r>
            <a:endParaRPr lang="fr-FR" sz="2400" dirty="0"/>
          </a:p>
          <a:p>
            <a:pPr algn="ctr"/>
            <a:r>
              <a:rPr lang="fr-FR" sz="2400" dirty="0"/>
              <a:t>Si tu fais plus que lui, il perd 1 point. </a:t>
            </a:r>
          </a:p>
          <a:p>
            <a:pPr algn="ctr"/>
            <a:r>
              <a:rPr lang="fr-FR" sz="2400" dirty="0"/>
              <a:t>S’ il fait plus que toi, c’est toi qui perds un point de vie. En cas d’égalité, tu rejoues.</a:t>
            </a:r>
          </a:p>
          <a:p>
            <a:pPr algn="ctr"/>
            <a:r>
              <a:rPr lang="fr-FR" sz="2400" dirty="0"/>
              <a:t>Le combat est fini quand l’un de vous n’a plus de point!</a:t>
            </a:r>
          </a:p>
        </p:txBody>
      </p:sp>
      <p:sp>
        <p:nvSpPr>
          <p:cNvPr id="8" name="Rectangle 7"/>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815155" y="1142511"/>
            <a:ext cx="2643206" cy="738664"/>
          </a:xfrm>
          <a:prstGeom prst="rect">
            <a:avLst/>
          </a:prstGeom>
          <a:noFill/>
        </p:spPr>
        <p:txBody>
          <a:bodyPr wrap="square" rtlCol="0">
            <a:spAutoFit/>
          </a:bodyPr>
          <a:lstStyle/>
          <a:p>
            <a:pPr algn="ctr"/>
            <a:r>
              <a:rPr lang="fr-FR" dirty="0" smtClean="0"/>
              <a:t>Tigre: </a:t>
            </a:r>
            <a:endParaRPr lang="fr-FR" dirty="0"/>
          </a:p>
          <a:p>
            <a:pPr algn="ctr"/>
            <a:r>
              <a:rPr lang="fr-FR" sz="2400" dirty="0" smtClean="0"/>
              <a:t>4 </a:t>
            </a:r>
            <a:r>
              <a:rPr lang="fr-FR" sz="2400" dirty="0"/>
              <a:t>points de vie</a:t>
            </a:r>
          </a:p>
        </p:txBody>
      </p:sp>
      <p:pic>
        <p:nvPicPr>
          <p:cNvPr id="22" name="Image 21" descr="de008.gif"/>
          <p:cNvPicPr>
            <a:picLocks noChangeAspect="1"/>
          </p:cNvPicPr>
          <p:nvPr/>
        </p:nvPicPr>
        <p:blipFill>
          <a:blip r:embed="rId2" cstate="print"/>
          <a:stretch>
            <a:fillRect/>
          </a:stretch>
        </p:blipFill>
        <p:spPr>
          <a:xfrm>
            <a:off x="5271479" y="1325505"/>
            <a:ext cx="885825" cy="904875"/>
          </a:xfrm>
          <a:prstGeom prst="rect">
            <a:avLst/>
          </a:prstGeom>
        </p:spPr>
      </p:pic>
      <p:sp>
        <p:nvSpPr>
          <p:cNvPr id="23" name="ZoneTexte 22"/>
          <p:cNvSpPr txBox="1"/>
          <p:nvPr/>
        </p:nvSpPr>
        <p:spPr>
          <a:xfrm>
            <a:off x="7381884" y="3571877"/>
            <a:ext cx="1928826" cy="1015663"/>
          </a:xfrm>
          <a:prstGeom prst="rect">
            <a:avLst/>
          </a:prstGeom>
          <a:noFill/>
        </p:spPr>
        <p:txBody>
          <a:bodyPr wrap="square" rtlCol="0">
            <a:spAutoFit/>
          </a:bodyPr>
          <a:lstStyle/>
          <a:p>
            <a:pPr algn="ctr"/>
            <a:r>
              <a:rPr lang="fr-FR" sz="2000" dirty="0">
                <a:solidFill>
                  <a:schemeClr val="accent3">
                    <a:lumMod val="60000"/>
                    <a:lumOff val="40000"/>
                  </a:schemeClr>
                </a:solidFill>
              </a:rPr>
              <a:t>Tu as gagné? Bravo! Continue ton aventure!</a:t>
            </a:r>
          </a:p>
        </p:txBody>
      </p:sp>
      <p:sp>
        <p:nvSpPr>
          <p:cNvPr id="24" name="ZoneTexte 23"/>
          <p:cNvSpPr txBox="1"/>
          <p:nvPr/>
        </p:nvSpPr>
        <p:spPr>
          <a:xfrm>
            <a:off x="7524760" y="5214951"/>
            <a:ext cx="1928826" cy="1323439"/>
          </a:xfrm>
          <a:prstGeom prst="rect">
            <a:avLst/>
          </a:prstGeom>
          <a:noFill/>
        </p:spPr>
        <p:txBody>
          <a:bodyPr wrap="square" rtlCol="0">
            <a:spAutoFit/>
          </a:bodyPr>
          <a:lstStyle/>
          <a:p>
            <a:pPr algn="ctr"/>
            <a:r>
              <a:rPr lang="fr-FR" sz="2000" dirty="0">
                <a:solidFill>
                  <a:schemeClr val="accent3">
                    <a:lumMod val="60000"/>
                    <a:lumOff val="40000"/>
                  </a:schemeClr>
                </a:solidFill>
              </a:rPr>
              <a:t>Tu as perdu ? Dommage! Recommence l’histoire !</a:t>
            </a:r>
          </a:p>
        </p:txBody>
      </p:sp>
      <p:pic>
        <p:nvPicPr>
          <p:cNvPr id="25" name="Image 24" descr="fleche_06.gif">
            <a:hlinkClick r:id="" action="ppaction://hlinkshowjump?jump=nextslide"/>
          </p:cNvPr>
          <p:cNvPicPr>
            <a:picLocks noChangeAspect="1"/>
          </p:cNvPicPr>
          <p:nvPr/>
        </p:nvPicPr>
        <p:blipFill>
          <a:blip r:embed="rId3" cstate="print"/>
          <a:stretch>
            <a:fillRect/>
          </a:stretch>
        </p:blipFill>
        <p:spPr>
          <a:xfrm>
            <a:off x="9453586" y="3929067"/>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4" cstate="print"/>
          <a:stretch>
            <a:fillRect/>
          </a:stretch>
        </p:blipFill>
        <p:spPr>
          <a:xfrm>
            <a:off x="9453586" y="5786455"/>
            <a:ext cx="952500" cy="238125"/>
          </a:xfrm>
          <a:prstGeom prst="rect">
            <a:avLst/>
          </a:prstGeom>
        </p:spPr>
      </p:pic>
      <p:pic>
        <p:nvPicPr>
          <p:cNvPr id="4" name="Image 3"/>
          <p:cNvPicPr>
            <a:picLocks noChangeAspect="1"/>
          </p:cNvPicPr>
          <p:nvPr/>
        </p:nvPicPr>
        <p:blipFill>
          <a:blip r:embed="rId5"/>
          <a:stretch>
            <a:fillRect/>
          </a:stretch>
        </p:blipFill>
        <p:spPr>
          <a:xfrm>
            <a:off x="6970422" y="821073"/>
            <a:ext cx="3697578" cy="2465052"/>
          </a:xfrm>
          <a:prstGeom prst="rect">
            <a:avLst/>
          </a:prstGeom>
          <a:ln>
            <a:noFill/>
          </a:ln>
          <a:effectLst>
            <a:outerShdw blurRad="292100" dist="139700" dir="2700000" algn="tl" rotWithShape="0">
              <a:srgbClr val="333333">
                <a:alpha val="65000"/>
              </a:srgbClr>
            </a:outerShdw>
          </a:effectLst>
        </p:spPr>
      </p:pic>
      <p:sp>
        <p:nvSpPr>
          <p:cNvPr id="12" name="Rectangle 11">
            <a:hlinkClick r:id="" action="ppaction://noaction" highlightClick="1"/>
          </p:cNvPr>
          <p:cNvSpPr/>
          <p:nvPr/>
        </p:nvSpPr>
        <p:spPr>
          <a:xfrm>
            <a:off x="243513" y="244698"/>
            <a:ext cx="11822805" cy="63879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hlinkClick r:id="rId6" action="ppaction://hlinksldjump" highlightClick="1"/>
          </p:cNvPr>
          <p:cNvSpPr/>
          <p:nvPr/>
        </p:nvSpPr>
        <p:spPr>
          <a:xfrm>
            <a:off x="9292833" y="3635607"/>
            <a:ext cx="1125421" cy="6056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hlinkClick r:id="" action="ppaction://hlinkshowjump?jump=firstslide" highlightClick="1"/>
          </p:cNvPr>
          <p:cNvSpPr/>
          <p:nvPr/>
        </p:nvSpPr>
        <p:spPr>
          <a:xfrm>
            <a:off x="9367126" y="5559616"/>
            <a:ext cx="1125421" cy="45367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982531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542468" y="1051538"/>
            <a:ext cx="4237150" cy="5109091"/>
          </a:xfrm>
          <a:prstGeom prst="rect">
            <a:avLst/>
          </a:prstGeom>
          <a:noFill/>
        </p:spPr>
        <p:txBody>
          <a:bodyPr wrap="square" rtlCol="0">
            <a:spAutoFit/>
          </a:bodyPr>
          <a:lstStyle/>
          <a:p>
            <a:pPr algn="ctr"/>
            <a:r>
              <a:rPr lang="fr-FR" sz="2800" dirty="0" smtClean="0"/>
              <a:t>Bravo, tu as gagné le combat et le tigre est blessé et il se sauve en courant très vite dans la jungle. Ton ami </a:t>
            </a:r>
            <a:r>
              <a:rPr lang="fr-FR" sz="2800" dirty="0" err="1" smtClean="0"/>
              <a:t>Washi</a:t>
            </a:r>
            <a:r>
              <a:rPr lang="fr-FR" sz="2800" dirty="0" smtClean="0"/>
              <a:t> le bœuf arrive en courant car il a entendu vos grognements. </a:t>
            </a:r>
            <a:r>
              <a:rPr lang="fr-FR" sz="2800" dirty="0" err="1" smtClean="0"/>
              <a:t>Kévi</a:t>
            </a:r>
            <a:r>
              <a:rPr lang="fr-FR" sz="2800" dirty="0" smtClean="0"/>
              <a:t>, ton petit lionceau est très content et très fier de son papa. Il vient te faire un </a:t>
            </a:r>
            <a:r>
              <a:rPr lang="fr-FR" sz="2800" dirty="0" err="1" smtClean="0"/>
              <a:t>calin</a:t>
            </a:r>
            <a:r>
              <a:rPr lang="fr-FR" sz="2800" dirty="0" smtClean="0"/>
              <a:t> et il se frotte à toi en te léchant.</a:t>
            </a:r>
            <a:endParaRPr lang="fr-FR" dirty="0">
              <a:latin typeface="Comic Sans MS" panose="030F0702030302020204" pitchFamily="66" charset="0"/>
            </a:endParaRPr>
          </a:p>
          <a:p>
            <a:endParaRPr lang="fr-FR" dirty="0"/>
          </a:p>
        </p:txBody>
      </p:sp>
      <p:pic>
        <p:nvPicPr>
          <p:cNvPr id="3" name="Image 2"/>
          <p:cNvPicPr>
            <a:picLocks noChangeAspect="1"/>
          </p:cNvPicPr>
          <p:nvPr/>
        </p:nvPicPr>
        <p:blipFill>
          <a:blip r:embed="rId2"/>
          <a:stretch>
            <a:fillRect/>
          </a:stretch>
        </p:blipFill>
        <p:spPr>
          <a:xfrm>
            <a:off x="1375089" y="1282656"/>
            <a:ext cx="4337765" cy="433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2481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65196" y="1635616"/>
            <a:ext cx="4662150" cy="3816429"/>
          </a:xfrm>
          <a:prstGeom prst="rect">
            <a:avLst/>
          </a:prstGeom>
          <a:noFill/>
        </p:spPr>
        <p:txBody>
          <a:bodyPr wrap="square" rtlCol="0">
            <a:spAutoFit/>
          </a:bodyPr>
          <a:lstStyle/>
          <a:p>
            <a:pPr algn="ctr"/>
            <a:r>
              <a:rPr lang="fr-FR" sz="2800" dirty="0" smtClean="0"/>
              <a:t>Bravo, vous avez gagné le combat, le tigre est blessé et il se sauve en courant très vite dans la jungle. </a:t>
            </a:r>
            <a:r>
              <a:rPr lang="fr-FR" sz="2800" dirty="0" err="1" smtClean="0"/>
              <a:t>Kévi</a:t>
            </a:r>
            <a:r>
              <a:rPr lang="fr-FR" sz="2800" dirty="0" smtClean="0"/>
              <a:t>, ton petit lionceau est très content et très fier de son papa. Il vient te faire un </a:t>
            </a:r>
            <a:r>
              <a:rPr lang="fr-FR" sz="2800" dirty="0" err="1" smtClean="0"/>
              <a:t>calin</a:t>
            </a:r>
            <a:r>
              <a:rPr lang="fr-FR" sz="2800" dirty="0" smtClean="0"/>
              <a:t> et il se frotte à toi en te léchant.</a:t>
            </a:r>
            <a:endParaRPr lang="fr-FR" dirty="0">
              <a:latin typeface="Comic Sans MS" panose="030F0702030302020204" pitchFamily="66" charset="0"/>
            </a:endParaRPr>
          </a:p>
          <a:p>
            <a:endParaRPr lang="fr-FR" dirty="0"/>
          </a:p>
        </p:txBody>
      </p:sp>
      <p:pic>
        <p:nvPicPr>
          <p:cNvPr id="3" name="Image 2"/>
          <p:cNvPicPr>
            <a:picLocks noChangeAspect="1"/>
          </p:cNvPicPr>
          <p:nvPr/>
        </p:nvPicPr>
        <p:blipFill>
          <a:blip r:embed="rId2"/>
          <a:stretch>
            <a:fillRect/>
          </a:stretch>
        </p:blipFill>
        <p:spPr>
          <a:xfrm>
            <a:off x="1156147" y="1043188"/>
            <a:ext cx="4801405" cy="4801405"/>
          </a:xfrm>
          <a:prstGeom prst="rect">
            <a:avLst/>
          </a:prstGeom>
        </p:spPr>
      </p:pic>
    </p:spTree>
    <p:extLst>
      <p:ext uri="{BB962C8B-B14F-4D97-AF65-F5344CB8AC3E}">
        <p14:creationId xmlns:p14="http://schemas.microsoft.com/office/powerpoint/2010/main" val="13198720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330</TotalTime>
  <Words>1360</Words>
  <Application>Microsoft Office PowerPoint</Application>
  <PresentationFormat>Grand écran</PresentationFormat>
  <Paragraphs>82</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Comic Sans MS</vt:lpstr>
      <vt:lpstr>Garamond</vt:lpstr>
      <vt:lpstr>Organique</vt:lpstr>
      <vt:lpstr>Le lion et le tigre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lion et le tigre</dc:title>
  <dc:creator>CB</dc:creator>
  <cp:lastModifiedBy>CB</cp:lastModifiedBy>
  <cp:revision>36</cp:revision>
  <dcterms:created xsi:type="dcterms:W3CDTF">2018-01-22T14:48:24Z</dcterms:created>
  <dcterms:modified xsi:type="dcterms:W3CDTF">2020-04-28T06:34:52Z</dcterms:modified>
</cp:coreProperties>
</file>