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7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87351" y="811526"/>
            <a:ext cx="567634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La chèvre qui ne voulait pas passer le pont</a:t>
            </a:r>
            <a:endParaRPr lang="fr-FR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8008" y="4822105"/>
            <a:ext cx="1580414" cy="173586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6888" y="2587083"/>
            <a:ext cx="7454672" cy="40824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9423" y="3791076"/>
            <a:ext cx="1526712" cy="2310516"/>
          </a:xfrm>
          <a:prstGeom prst="rect">
            <a:avLst/>
          </a:prstGeom>
        </p:spPr>
      </p:pic>
      <p:sp>
        <p:nvSpPr>
          <p:cNvPr id="9" name="Rectangle 8">
            <a:hlinkClick r:id="" action="ppaction://noaction" highlightClick="1"/>
          </p:cNvPr>
          <p:cNvSpPr/>
          <p:nvPr/>
        </p:nvSpPr>
        <p:spPr>
          <a:xfrm>
            <a:off x="330317" y="78204"/>
            <a:ext cx="11861683" cy="6409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hlinkClick r:id="" action="ppaction://hlinkshowjump?jump=nextslide"/>
          </p:cNvPr>
          <p:cNvSpPr/>
          <p:nvPr/>
        </p:nvSpPr>
        <p:spPr>
          <a:xfrm>
            <a:off x="1165412" y="1375376"/>
            <a:ext cx="1211707" cy="1211707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1</a:t>
            </a:r>
            <a:endParaRPr lang="fr-FR" sz="3200" dirty="0"/>
          </a:p>
        </p:txBody>
      </p:sp>
      <p:sp>
        <p:nvSpPr>
          <p:cNvPr id="8" name="Ellipse 7">
            <a:hlinkClick r:id="rId5" action="ppaction://hlinksldjump"/>
          </p:cNvPr>
          <p:cNvSpPr/>
          <p:nvPr/>
        </p:nvSpPr>
        <p:spPr>
          <a:xfrm>
            <a:off x="9901849" y="1375376"/>
            <a:ext cx="1211707" cy="1211707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2</a:t>
            </a:r>
            <a:endParaRPr lang="fr-FR" sz="36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159" y="6185408"/>
            <a:ext cx="1190436" cy="43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9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1217" y="330773"/>
            <a:ext cx="10775779" cy="1356360"/>
          </a:xfrm>
        </p:spPr>
        <p:txBody>
          <a:bodyPr/>
          <a:lstStyle/>
          <a:p>
            <a:pPr algn="ctr"/>
            <a:r>
              <a:rPr lang="fr-FR" dirty="0" smtClean="0"/>
              <a:t>Alors le fermier a appelé un bâton.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026" y="3069228"/>
            <a:ext cx="2088901" cy="3154668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3837905" y="1687132"/>
            <a:ext cx="7443989" cy="2840263"/>
          </a:xfrm>
          <a:prstGeom prst="wedgeEllipseCallout">
            <a:avLst>
              <a:gd name="adj1" fmla="val -77754"/>
              <a:gd name="adj2" fmla="val 390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Bâton, tape le chat !</a:t>
            </a:r>
          </a:p>
          <a:p>
            <a:pPr algn="ctr"/>
            <a:r>
              <a:rPr lang="fr-FR" dirty="0" smtClean="0"/>
              <a:t>Le chat n’a pas voulu attraper le rat</a:t>
            </a:r>
          </a:p>
          <a:p>
            <a:pPr algn="ctr"/>
            <a:r>
              <a:rPr lang="fr-FR" dirty="0" smtClean="0"/>
              <a:t>Le rat n’a pas voulu ronger la corde</a:t>
            </a:r>
          </a:p>
          <a:p>
            <a:pPr algn="ctr"/>
            <a:r>
              <a:rPr lang="fr-FR" dirty="0" smtClean="0"/>
              <a:t>La corde n’a pas voulu attacher le bœuf!</a:t>
            </a:r>
          </a:p>
          <a:p>
            <a:pPr algn="ctr"/>
            <a:r>
              <a:rPr lang="fr-FR" dirty="0" smtClean="0"/>
              <a:t>Le bœuf n ’a pas voulu éventrer l’ours</a:t>
            </a:r>
          </a:p>
          <a:p>
            <a:pPr algn="ctr"/>
            <a:r>
              <a:rPr lang="fr-FR" dirty="0" smtClean="0"/>
              <a:t>L’ours  n’a pas voulu griffer le loup</a:t>
            </a:r>
          </a:p>
          <a:p>
            <a:pPr algn="ctr"/>
            <a:r>
              <a:rPr lang="fr-FR" dirty="0" smtClean="0"/>
              <a:t>Le loup n’a pas voulu manger le chien </a:t>
            </a:r>
          </a:p>
          <a:p>
            <a:pPr algn="ctr"/>
            <a:r>
              <a:rPr lang="fr-FR" dirty="0" smtClean="0"/>
              <a:t>Le chien n’a pas voulu mordre la chèvre </a:t>
            </a:r>
          </a:p>
          <a:p>
            <a:pPr algn="ctr"/>
            <a:r>
              <a:rPr lang="fr-FR" dirty="0" smtClean="0"/>
              <a:t>La chèvre n’a pas voulu passer le pont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665927" y="4936939"/>
            <a:ext cx="6096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Mais </a:t>
            </a:r>
            <a:r>
              <a:rPr lang="fr-FR" sz="440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le bâton ne </a:t>
            </a:r>
            <a: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veut </a:t>
            </a:r>
            <a:r>
              <a:rPr lang="fr-FR" sz="440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pas taper le chat.</a:t>
            </a:r>
            <a: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</a:b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85380">
            <a:off x="8510445" y="5353001"/>
            <a:ext cx="2882442" cy="65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3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1217" y="330773"/>
            <a:ext cx="10775779" cy="1356360"/>
          </a:xfrm>
        </p:spPr>
        <p:txBody>
          <a:bodyPr/>
          <a:lstStyle/>
          <a:p>
            <a:pPr algn="ctr"/>
            <a:r>
              <a:rPr lang="fr-FR" dirty="0" smtClean="0"/>
              <a:t>Alors le fermier a appelé le feu.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026" y="3069228"/>
            <a:ext cx="2088901" cy="3154668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3837905" y="1687132"/>
            <a:ext cx="7443989" cy="3249807"/>
          </a:xfrm>
          <a:prstGeom prst="wedgeEllipseCallout">
            <a:avLst>
              <a:gd name="adj1" fmla="val -77754"/>
              <a:gd name="adj2" fmla="val 390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Feu, brûle le bâton !</a:t>
            </a:r>
          </a:p>
          <a:p>
            <a:pPr algn="ctr"/>
            <a:r>
              <a:rPr lang="fr-FR" dirty="0"/>
              <a:t>Le </a:t>
            </a:r>
            <a:r>
              <a:rPr lang="fr-FR" dirty="0" smtClean="0"/>
              <a:t>bâton  </a:t>
            </a:r>
            <a:r>
              <a:rPr lang="fr-FR" dirty="0"/>
              <a:t>n’a pas voulu </a:t>
            </a:r>
            <a:r>
              <a:rPr lang="fr-FR" dirty="0" smtClean="0"/>
              <a:t>taper le chat</a:t>
            </a:r>
            <a:endParaRPr lang="fr-FR" dirty="0"/>
          </a:p>
          <a:p>
            <a:pPr algn="ctr"/>
            <a:r>
              <a:rPr lang="fr-FR" dirty="0" smtClean="0"/>
              <a:t>Le chat n’a pas voulu attraper le rat</a:t>
            </a:r>
          </a:p>
          <a:p>
            <a:pPr algn="ctr"/>
            <a:r>
              <a:rPr lang="fr-FR" dirty="0" smtClean="0"/>
              <a:t>Le rat n’a pas voulu ronger la corde</a:t>
            </a:r>
          </a:p>
          <a:p>
            <a:pPr algn="ctr"/>
            <a:r>
              <a:rPr lang="fr-FR" dirty="0" smtClean="0"/>
              <a:t>La corde n’a pas voulu attacher le bœuf</a:t>
            </a:r>
          </a:p>
          <a:p>
            <a:pPr algn="ctr"/>
            <a:r>
              <a:rPr lang="fr-FR" dirty="0" smtClean="0"/>
              <a:t>Le bœuf n ’a pas voulu éventrer l’ours</a:t>
            </a:r>
          </a:p>
          <a:p>
            <a:pPr algn="ctr"/>
            <a:r>
              <a:rPr lang="fr-FR" dirty="0" smtClean="0"/>
              <a:t>L’ours  n’a pas voulu griffer le loup</a:t>
            </a:r>
          </a:p>
          <a:p>
            <a:pPr algn="ctr"/>
            <a:r>
              <a:rPr lang="fr-FR" dirty="0" smtClean="0"/>
              <a:t>Le loup n’a pas voulu manger le chien </a:t>
            </a:r>
          </a:p>
          <a:p>
            <a:pPr algn="ctr"/>
            <a:r>
              <a:rPr lang="fr-FR" dirty="0" smtClean="0"/>
              <a:t>Le chien n’a pas voulu mordre la chèvre </a:t>
            </a:r>
          </a:p>
          <a:p>
            <a:pPr algn="ctr"/>
            <a:r>
              <a:rPr lang="fr-FR" dirty="0" smtClean="0"/>
              <a:t>La chèvre n’a pas voulu passer le pont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823576" y="5134451"/>
            <a:ext cx="6096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40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Et le feu veut bien brûler le bâton….</a:t>
            </a:r>
            <a: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</a:b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560" y="4538546"/>
            <a:ext cx="1369559" cy="197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5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1217" y="330773"/>
            <a:ext cx="10775779" cy="1356360"/>
          </a:xfrm>
        </p:spPr>
        <p:txBody>
          <a:bodyPr/>
          <a:lstStyle/>
          <a:p>
            <a:pPr algn="ctr"/>
            <a:r>
              <a:rPr lang="fr-FR" dirty="0" smtClean="0"/>
              <a:t>Alors le bâton a dit:</a:t>
            </a:r>
            <a:endParaRPr lang="fr-FR" dirty="0"/>
          </a:p>
        </p:txBody>
      </p:sp>
      <p:sp>
        <p:nvSpPr>
          <p:cNvPr id="6" name="Bulle ronde 5"/>
          <p:cNvSpPr/>
          <p:nvPr/>
        </p:nvSpPr>
        <p:spPr>
          <a:xfrm>
            <a:off x="4053007" y="1999366"/>
            <a:ext cx="7443989" cy="2840263"/>
          </a:xfrm>
          <a:prstGeom prst="wedgeEllipseCallout">
            <a:avLst>
              <a:gd name="adj1" fmla="val -77754"/>
              <a:gd name="adj2" fmla="val 390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Je ne veux pas être brûlé, alors je vais taper le chat !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85380">
            <a:off x="258542" y="3914493"/>
            <a:ext cx="2882442" cy="65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1217" y="330773"/>
            <a:ext cx="10775779" cy="1356360"/>
          </a:xfrm>
        </p:spPr>
        <p:txBody>
          <a:bodyPr/>
          <a:lstStyle/>
          <a:p>
            <a:pPr algn="ctr"/>
            <a:r>
              <a:rPr lang="fr-FR" dirty="0" smtClean="0"/>
              <a:t>Alors le chat a dit: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136" y="4166629"/>
            <a:ext cx="1664352" cy="2286198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1449755" y="1938593"/>
            <a:ext cx="7443989" cy="2840263"/>
          </a:xfrm>
          <a:prstGeom prst="wedgeEllipseCallout">
            <a:avLst>
              <a:gd name="adj1" fmla="val 63355"/>
              <a:gd name="adj2" fmla="val 587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Je ne veux pas être tapé, </a:t>
            </a:r>
          </a:p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alors je vais attraper le rat !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22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1217" y="330773"/>
            <a:ext cx="10775779" cy="1356360"/>
          </a:xfrm>
        </p:spPr>
        <p:txBody>
          <a:bodyPr/>
          <a:lstStyle/>
          <a:p>
            <a:pPr algn="ctr"/>
            <a:r>
              <a:rPr lang="fr-FR" dirty="0" smtClean="0"/>
              <a:t>Alors le rat a dit: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51924" y="4036604"/>
            <a:ext cx="1920406" cy="1438781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4053007" y="1999366"/>
            <a:ext cx="7443989" cy="2840263"/>
          </a:xfrm>
          <a:prstGeom prst="wedgeEllipseCallout">
            <a:avLst>
              <a:gd name="adj1" fmla="val -74009"/>
              <a:gd name="adj2" fmla="val 54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Je ne veux pas être attrapé, alors je vais ronger la corde !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6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1217" y="330773"/>
            <a:ext cx="10775779" cy="1356360"/>
          </a:xfrm>
        </p:spPr>
        <p:txBody>
          <a:bodyPr/>
          <a:lstStyle/>
          <a:p>
            <a:pPr algn="ctr"/>
            <a:r>
              <a:rPr lang="fr-FR" dirty="0" smtClean="0"/>
              <a:t>Alors la corde a dit: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721" y="4572441"/>
            <a:ext cx="1975275" cy="1816765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1449755" y="1938593"/>
            <a:ext cx="7443989" cy="2840263"/>
          </a:xfrm>
          <a:prstGeom prst="wedgeEllipseCallout">
            <a:avLst>
              <a:gd name="adj1" fmla="val 63355"/>
              <a:gd name="adj2" fmla="val 587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Je ne veux pas être rongée, </a:t>
            </a:r>
          </a:p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alors je vais attacher le bœuf !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8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1217" y="330773"/>
            <a:ext cx="10775779" cy="1356360"/>
          </a:xfrm>
        </p:spPr>
        <p:txBody>
          <a:bodyPr/>
          <a:lstStyle/>
          <a:p>
            <a:pPr algn="ctr"/>
            <a:r>
              <a:rPr lang="fr-FR" dirty="0" smtClean="0"/>
              <a:t>Alors le bœuf a dit: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90" y="4281236"/>
            <a:ext cx="2103302" cy="2042337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4053007" y="1999366"/>
            <a:ext cx="7443989" cy="2840263"/>
          </a:xfrm>
          <a:prstGeom prst="wedgeEllipseCallout">
            <a:avLst>
              <a:gd name="adj1" fmla="val -78653"/>
              <a:gd name="adj2" fmla="val 669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Je ne veux pas être attaché, alors je vais éventrer l’ours !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95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1217" y="330773"/>
            <a:ext cx="10775779" cy="1356360"/>
          </a:xfrm>
        </p:spPr>
        <p:txBody>
          <a:bodyPr/>
          <a:lstStyle/>
          <a:p>
            <a:pPr algn="ctr"/>
            <a:r>
              <a:rPr lang="fr-FR" dirty="0" smtClean="0"/>
              <a:t>Alors l’ours a dit:</a:t>
            </a:r>
            <a:endParaRPr lang="fr-FR" dirty="0"/>
          </a:p>
        </p:txBody>
      </p:sp>
      <p:sp>
        <p:nvSpPr>
          <p:cNvPr id="6" name="Bulle ronde 5"/>
          <p:cNvSpPr/>
          <p:nvPr/>
        </p:nvSpPr>
        <p:spPr>
          <a:xfrm>
            <a:off x="721217" y="1798644"/>
            <a:ext cx="7443989" cy="2840263"/>
          </a:xfrm>
          <a:prstGeom prst="wedgeEllipseCallout">
            <a:avLst>
              <a:gd name="adj1" fmla="val 56618"/>
              <a:gd name="adj2" fmla="val 75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Je ne veux pas être éventré, alors je vais griffer le loup !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764859" y="3689195"/>
            <a:ext cx="2650584" cy="265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1217" y="330773"/>
            <a:ext cx="10775779" cy="1356360"/>
          </a:xfrm>
        </p:spPr>
        <p:txBody>
          <a:bodyPr/>
          <a:lstStyle/>
          <a:p>
            <a:pPr algn="ctr"/>
            <a:r>
              <a:rPr lang="fr-FR" dirty="0" smtClean="0"/>
              <a:t>Alors le loup a dit: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51" y="4475939"/>
            <a:ext cx="2560542" cy="1987468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4053007" y="1999366"/>
            <a:ext cx="7443989" cy="2840263"/>
          </a:xfrm>
          <a:prstGeom prst="wedgeEllipseCallout">
            <a:avLst>
              <a:gd name="adj1" fmla="val -68317"/>
              <a:gd name="adj2" fmla="val 649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Je ne veux pas être griffé, alors je vais manger le chien!</a:t>
            </a:r>
            <a:endParaRPr lang="fr-F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1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1217" y="330773"/>
            <a:ext cx="10775779" cy="1356360"/>
          </a:xfrm>
        </p:spPr>
        <p:txBody>
          <a:bodyPr/>
          <a:lstStyle/>
          <a:p>
            <a:pPr algn="ctr"/>
            <a:r>
              <a:rPr lang="fr-FR" dirty="0" smtClean="0"/>
              <a:t>Alors le chien a dit:</a:t>
            </a:r>
            <a:endParaRPr lang="fr-FR" dirty="0"/>
          </a:p>
        </p:txBody>
      </p:sp>
      <p:sp>
        <p:nvSpPr>
          <p:cNvPr id="6" name="Bulle ronde 5"/>
          <p:cNvSpPr/>
          <p:nvPr/>
        </p:nvSpPr>
        <p:spPr>
          <a:xfrm>
            <a:off x="721217" y="1798644"/>
            <a:ext cx="7443989" cy="2840263"/>
          </a:xfrm>
          <a:prstGeom prst="wedgeEllipseCallout">
            <a:avLst>
              <a:gd name="adj1" fmla="val 65306"/>
              <a:gd name="adj2" fmla="val 653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Je ne veux pas être mangé, alors je vais mordre la chèvre !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460348" y="4638907"/>
            <a:ext cx="1445545" cy="190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30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04" y="3156105"/>
            <a:ext cx="1368576" cy="206683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504" y="2414451"/>
            <a:ext cx="7456054" cy="408467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8990" y="688974"/>
            <a:ext cx="9875520" cy="219799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Il était une fois, un fermier qui voulait emmener sa chèvre pour la vendre au marché. A l’entrée du pont, la chèvre refusa d’avancer.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703558" y="5222935"/>
            <a:ext cx="1161905" cy="1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4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1217" y="330773"/>
            <a:ext cx="10775779" cy="1356360"/>
          </a:xfrm>
        </p:spPr>
        <p:txBody>
          <a:bodyPr/>
          <a:lstStyle/>
          <a:p>
            <a:pPr algn="ctr"/>
            <a:r>
              <a:rPr lang="fr-FR" dirty="0" smtClean="0"/>
              <a:t>Alors la chèvre a dit:</a:t>
            </a:r>
            <a:endParaRPr lang="fr-FR" dirty="0"/>
          </a:p>
        </p:txBody>
      </p:sp>
      <p:sp>
        <p:nvSpPr>
          <p:cNvPr id="6" name="Bulle ronde 5"/>
          <p:cNvSpPr/>
          <p:nvPr/>
        </p:nvSpPr>
        <p:spPr>
          <a:xfrm>
            <a:off x="4053007" y="1999366"/>
            <a:ext cx="7443989" cy="2840263"/>
          </a:xfrm>
          <a:prstGeom prst="wedgeEllipseCallout">
            <a:avLst>
              <a:gd name="adj1" fmla="val -68317"/>
              <a:gd name="adj2" fmla="val 649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Je ne veux pas être mordue , alors je vais passer le pont !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0267" y="4591936"/>
            <a:ext cx="1745663" cy="191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0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85042" y="5463770"/>
            <a:ext cx="56763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</a:rPr>
              <a:t>FIN</a:t>
            </a:r>
            <a:endParaRPr lang="fr-FR" sz="5400" b="1" cap="none" spc="0" dirty="0">
              <a:ln w="12700" cmpd="sng">
                <a:solidFill>
                  <a:schemeClr val="accent4"/>
                </a:solidFill>
                <a:prstDash val="solid"/>
              </a:ln>
              <a:effectLst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67233" y="1870093"/>
            <a:ext cx="8146993" cy="446160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068" y="2285323"/>
            <a:ext cx="1526712" cy="23105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1185" y="4595839"/>
            <a:ext cx="1580414" cy="17358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87458" y="435278"/>
            <a:ext cx="10016716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Arrivés au marché, il était trop tard </a:t>
            </a:r>
          </a:p>
          <a:p>
            <a:pPr algn="ctr"/>
            <a:r>
              <a:rPr lang="fr-FR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car tout était fermé! </a:t>
            </a:r>
            <a:r>
              <a:rPr lang="fr-FR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La petite chèvre n’a pas </a:t>
            </a:r>
          </a:p>
          <a:p>
            <a:pPr algn="ctr"/>
            <a:r>
              <a:rPr lang="fr-FR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été </a:t>
            </a:r>
            <a:r>
              <a:rPr lang="fr-FR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vendue … et était bien contente </a:t>
            </a:r>
            <a:r>
              <a:rPr lang="fr-FR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!</a:t>
            </a:r>
            <a:endParaRPr lang="fr-FR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3992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mouton.wav"/>
          </p:stSnd>
        </p:sndAc>
      </p:transition>
    </mc:Choice>
    <mc:Fallback xmlns="">
      <p:transition spd="slow">
        <p:sndAc>
          <p:stSnd>
            <p:snd r:embed="rId6" name="mout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5.18519E-6 L -4.16667E-7 -5.18519E-6 C -0.00338 -0.00232 -0.00677 -0.00417 -0.00989 -0.00672 C -0.01119 -0.00788 -0.0121 -0.01042 -0.01354 -0.01112 C -0.01679 -0.01251 -0.02018 -0.01251 -0.02343 -0.0132 C -0.02747 -0.01575 -0.02734 -0.01575 -0.03203 -0.0176 C -0.03489 -0.01876 -0.0401 -0.02015 -0.04309 -0.022 C -0.04869 -0.02524 -0.04817 -0.02616 -0.05286 -0.02848 C -0.05625 -0.0301 -0.0595 -0.03126 -0.06276 -0.03288 C -0.06406 -0.03357 -0.06523 -0.0345 -0.0664 -0.03519 C -0.06966 -0.03658 -0.07304 -0.03751 -0.0763 -0.03936 C -0.08554 -0.04491 -0.07408 -0.03751 -0.08372 -0.04607 C -0.08541 -0.04769 -0.09075 -0.04978 -0.09231 -0.05047 C -0.09687 -0.05857 -0.09375 -0.05371 -0.10208 -0.06343 C -0.10338 -0.06505 -0.10468 -0.06598 -0.10572 -0.06783 C -0.10846 -0.07269 -0.10976 -0.0757 -0.11315 -0.07871 C -0.11432 -0.07987 -0.11562 -0.08033 -0.11679 -0.08103 L -0.12552 -0.0963 C -0.12669 -0.09839 -0.12773 -0.10116 -0.12916 -0.10278 C -0.13164 -0.10579 -0.13385 -0.10927 -0.13645 -0.11158 C -0.15143 -0.12478 -0.13294 -0.10788 -0.14518 -0.12038 C -0.14674 -0.122 -0.14843 -0.12316 -0.15 -0.12478 C -0.15208 -0.12686 -0.15429 -0.12871 -0.15625 -0.13126 C -0.15716 -0.13241 -0.15768 -0.1345 -0.15859 -0.13566 C -0.15976 -0.13681 -0.16106 -0.13704 -0.16237 -0.13774 C -0.17148 -0.14862 -0.16028 -0.13473 -0.16966 -0.14885 C -0.17083 -0.15047 -0.17226 -0.1514 -0.17343 -0.15302 C -0.17552 -0.15649 -0.17708 -0.16135 -0.17955 -0.16413 C -0.18164 -0.16621 -0.18385 -0.16806 -0.18567 -0.17061 C -0.1875 -0.17316 -0.18867 -0.17709 -0.19062 -0.17941 C -0.19179 -0.18079 -0.19322 -0.18195 -0.19427 -0.1838 C -0.19609 -0.18635 -0.19739 -0.18982 -0.19921 -0.19237 C -0.20156 -0.19584 -0.20429 -0.19792 -0.20664 -0.20116 C -0.20924 -0.2051 -0.21145 -0.20996 -0.21393 -0.21436 C -0.21523 -0.21644 -0.21627 -0.21922 -0.2177 -0.22084 C -0.21888 -0.22246 -0.22031 -0.22362 -0.22135 -0.22524 C -0.22434 -0.2301 -0.22604 -0.2382 -0.22994 -0.24052 C -0.23359 -0.24283 -0.23411 -0.24237 -0.23737 -0.24723 C -0.23867 -0.24908 -0.23945 -0.25232 -0.24101 -0.25371 C -0.24283 -0.25533 -0.24518 -0.25487 -0.24713 -0.25579 C -0.26197 -0.2639 -0.2444 -0.25603 -0.2595 -0.26691 C -0.26145 -0.26806 -0.26354 -0.26806 -0.26562 -0.26899 C -0.26679 -0.26945 -0.26809 -0.27061 -0.26927 -0.27107 C -0.27239 -0.27269 -0.275 -0.27339 -0.27786 -0.27547 C -0.27955 -0.27686 -0.28112 -0.27871 -0.28281 -0.27987 C -0.28437 -0.28103 -0.28619 -0.28103 -0.28776 -0.28218 C -0.28945 -0.28334 -0.29101 -0.28519 -0.2927 -0.28635 C -0.29388 -0.28728 -0.29518 -0.28774 -0.29635 -0.28866 C -0.29974 -0.29144 -0.30286 -0.29445 -0.30612 -0.29746 C -0.30781 -0.29885 -0.30937 -0.3007 -0.31106 -0.30186 L -0.31471 -0.30394 C -0.32031 -0.31366 -0.3138 -0.30348 -0.32096 -0.31042 C -0.33359 -0.32292 -0.32369 -0.31644 -0.33203 -0.32153 C -0.33281 -0.32292 -0.33346 -0.32478 -0.3345 -0.3257 C -0.33554 -0.32709 -0.33697 -0.32709 -0.33815 -0.32802 C -0.33984 -0.32917 -0.3414 -0.33079 -0.34309 -0.33241 C -0.34974 -0.33913 -0.34362 -0.33496 -0.35039 -0.3389 C -0.35169 -0.34028 -0.35273 -0.34214 -0.35416 -0.34329 C -0.35533 -0.34422 -0.35664 -0.34422 -0.35781 -0.34538 C -0.36627 -0.35441 -0.35351 -0.34584 -0.36393 -0.35209 L -0.37864 -0.36945 C -0.37994 -0.37107 -0.38138 -0.372 -0.38242 -0.37385 C -0.3832 -0.37524 -0.38385 -0.37732 -0.38489 -0.37825 C -0.38593 -0.37941 -0.38737 -0.37964 -0.38854 -0.38056 C -0.38971 -0.38195 -0.39101 -0.38311 -0.39218 -0.38473 C -0.39309 -0.38612 -0.39375 -0.3882 -0.39466 -0.38913 C -0.39583 -0.39028 -0.39713 -0.39052 -0.39843 -0.39144 C -0.40091 -0.39329 -0.40325 -0.39584 -0.40572 -0.39792 C -0.40703 -0.40024 -0.40794 -0.40302 -0.40937 -0.40441 C -0.41132 -0.40626 -0.41354 -0.40579 -0.41562 -0.40672 C -0.41718 -0.40741 -0.41888 -0.40811 -0.42044 -0.4088 C -0.4263 -0.41575 -0.42278 -0.41251 -0.43151 -0.4176 L -0.43528 -0.41968 C -0.46224 -0.41899 -0.48932 -0.41968 -0.5164 -0.4176 C -0.52005 -0.41737 -0.5246 -0.41297 -0.52747 -0.4088 C -0.52838 -0.40765 -0.5289 -0.40556 -0.52994 -0.40441 C -0.53099 -0.40325 -0.53242 -0.40325 -0.53359 -0.40232 C -0.54869 -0.39075 -0.52981 -0.40464 -0.54218 -0.39353 C -0.54335 -0.3926 -0.54466 -0.39214 -0.54583 -0.39144 C -0.54713 -0.38913 -0.54817 -0.38681 -0.5496 -0.38473 C -0.55195 -0.38149 -0.55481 -0.37987 -0.5569 -0.37616 C -0.56041 -0.36991 -0.55846 -0.37292 -0.56315 -0.36737 C -0.56497 -0.36251 -0.56549 -0.35996 -0.56796 -0.35649 C -0.56914 -0.35487 -0.57044 -0.35348 -0.57174 -0.35209 L -0.57669 -0.3389 C -0.57747 -0.33681 -0.57799 -0.33427 -0.57903 -0.33241 L -0.58151 -0.32802 C -0.58385 -0.31598 -0.58138 -0.32686 -0.58528 -0.31482 C -0.58619 -0.31204 -0.58658 -0.3088 -0.58763 -0.30603 C -0.58867 -0.30371 -0.5901 -0.30186 -0.5914 -0.29954 C -0.59349 -0.28797 -0.59192 -0.29491 -0.59752 -0.27987 L -0.6 -0.27339 C -0.60078 -0.27107 -0.60143 -0.26876 -0.60247 -0.26691 C -0.60442 -0.2632 -0.60585 -0.26019 -0.60859 -0.25811 C -0.61093 -0.25626 -0.61354 -0.2551 -0.61601 -0.25371 L -0.6233 -0.24931 C -0.6246 -0.24862 -0.62578 -0.24769 -0.62708 -0.24723 C -0.6332 -0.24445 -0.63033 -0.24584 -0.63567 -0.24283 C -0.64583 -0.24353 -0.65612 -0.24376 -0.6664 -0.24491 C -0.66809 -0.24515 -0.67122 -0.24723 -0.67122 -0.24723 L -0.6651 -0.24283 " pathEditMode="relative" ptsTypes="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04" y="3156105"/>
            <a:ext cx="1368576" cy="206683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504" y="2414451"/>
            <a:ext cx="7456054" cy="408467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8990" y="688974"/>
            <a:ext cx="9875520" cy="219799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Il était une fois, un fermier qui voulait emmener sa chèvre pour la vendre au marché. A l’entrée du pont, la chèvre refusa d’avancer.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703558" y="5222935"/>
            <a:ext cx="1161905" cy="1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4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1476" y="330773"/>
            <a:ext cx="9875520" cy="1356360"/>
          </a:xfrm>
        </p:spPr>
        <p:txBody>
          <a:bodyPr/>
          <a:lstStyle/>
          <a:p>
            <a:r>
              <a:rPr lang="fr-FR" dirty="0" smtClean="0"/>
              <a:t>Alors le fermier a appelé un chien: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026" y="3069228"/>
            <a:ext cx="2088901" cy="31546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444" y="4646562"/>
            <a:ext cx="1122792" cy="1477358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3837905" y="1687133"/>
            <a:ext cx="7443989" cy="2309374"/>
          </a:xfrm>
          <a:prstGeom prst="wedgeEllipseCallout">
            <a:avLst>
              <a:gd name="adj1" fmla="val -77754"/>
              <a:gd name="adj2" fmla="val 390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Chien, mords la chèvre !</a:t>
            </a:r>
          </a:p>
          <a:p>
            <a:pPr algn="ctr"/>
            <a:r>
              <a:rPr lang="fr-FR" dirty="0" smtClean="0"/>
              <a:t>La chèvre n’a pas voulu passer le pont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099516" y="4962696"/>
            <a:ext cx="6096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Mais le chien ne veut pas mordre la chèvre.</a:t>
            </a:r>
            <a:b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</a:b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7375161" y="674557"/>
            <a:ext cx="2143593" cy="6745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>
                <a:solidFill>
                  <a:schemeClr val="accent1"/>
                </a:solidFill>
              </a:rPr>
              <a:t>?</a:t>
            </a:r>
            <a:endParaRPr lang="fr-FR" sz="5400" dirty="0">
              <a:solidFill>
                <a:schemeClr val="accent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571460" y="2488019"/>
            <a:ext cx="4019107" cy="93566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/>
              <a:t>?</a:t>
            </a:r>
            <a:endParaRPr lang="fr-FR" sz="600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350855" y="4962696"/>
            <a:ext cx="5844661" cy="1438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>
                <a:solidFill>
                  <a:schemeClr val="accent1"/>
                </a:solidFill>
              </a:rPr>
              <a:t>?</a:t>
            </a:r>
            <a:endParaRPr lang="fr-FR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47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1217" y="330773"/>
            <a:ext cx="10775779" cy="1356360"/>
          </a:xfrm>
        </p:spPr>
        <p:txBody>
          <a:bodyPr/>
          <a:lstStyle/>
          <a:p>
            <a:pPr algn="ctr"/>
            <a:r>
              <a:rPr lang="fr-FR" dirty="0" smtClean="0"/>
              <a:t>Alors le fermier a appelé un loup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026" y="3069228"/>
            <a:ext cx="2088901" cy="3154668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3837905" y="1687133"/>
            <a:ext cx="7443989" cy="2309374"/>
          </a:xfrm>
          <a:prstGeom prst="wedgeEllipseCallout">
            <a:avLst>
              <a:gd name="adj1" fmla="val -77754"/>
              <a:gd name="adj2" fmla="val 390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Loup, mange le chien ! </a:t>
            </a:r>
          </a:p>
          <a:p>
            <a:pPr algn="ctr"/>
            <a:r>
              <a:rPr lang="fr-FR" dirty="0" smtClean="0"/>
              <a:t>Le chien n’a pas voulu mordre la chèvre </a:t>
            </a:r>
          </a:p>
          <a:p>
            <a:pPr algn="ctr"/>
            <a:r>
              <a:rPr lang="fr-FR" dirty="0" smtClean="0"/>
              <a:t>La chèvre n’a pas voulu passer le pont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100" y="4239282"/>
            <a:ext cx="2560794" cy="19846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65927" y="4936939"/>
            <a:ext cx="6096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Mais le </a:t>
            </a:r>
            <a:r>
              <a:rPr lang="fr-FR" sz="440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loup ne </a:t>
            </a:r>
            <a: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veut pas </a:t>
            </a:r>
            <a:r>
              <a:rPr lang="fr-FR" sz="440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manger le chien.</a:t>
            </a:r>
            <a: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</a:b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7973215" y="612132"/>
            <a:ext cx="2143593" cy="6745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>
                <a:solidFill>
                  <a:schemeClr val="accent1"/>
                </a:solidFill>
              </a:rPr>
              <a:t>?</a:t>
            </a:r>
            <a:endParaRPr lang="fr-FR" sz="5400" dirty="0">
              <a:solidFill>
                <a:schemeClr val="accent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5588257" y="2384790"/>
            <a:ext cx="4019107" cy="93566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/>
              <a:t>?</a:t>
            </a:r>
            <a:endParaRPr lang="fr-FR" sz="60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2665927" y="4936939"/>
            <a:ext cx="5844661" cy="1438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>
                <a:solidFill>
                  <a:schemeClr val="accent1"/>
                </a:solidFill>
              </a:rPr>
              <a:t>?</a:t>
            </a:r>
            <a:endParaRPr lang="fr-FR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72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1217" y="330773"/>
            <a:ext cx="10775779" cy="1356360"/>
          </a:xfrm>
        </p:spPr>
        <p:txBody>
          <a:bodyPr/>
          <a:lstStyle/>
          <a:p>
            <a:pPr algn="ctr"/>
            <a:r>
              <a:rPr lang="fr-FR" dirty="0" smtClean="0"/>
              <a:t>Alors le fermier a appelé un ours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026" y="3069228"/>
            <a:ext cx="2088901" cy="3154668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3837905" y="1687133"/>
            <a:ext cx="7443989" cy="2309374"/>
          </a:xfrm>
          <a:prstGeom prst="wedgeEllipseCallout">
            <a:avLst>
              <a:gd name="adj1" fmla="val -77754"/>
              <a:gd name="adj2" fmla="val 390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Ours, griffe le loup!</a:t>
            </a:r>
          </a:p>
          <a:p>
            <a:pPr algn="ctr"/>
            <a:r>
              <a:rPr lang="fr-FR" dirty="0" smtClean="0"/>
              <a:t>Le loup n’a pas voulu manger le chien </a:t>
            </a:r>
          </a:p>
          <a:p>
            <a:pPr algn="ctr"/>
            <a:r>
              <a:rPr lang="fr-FR" dirty="0" smtClean="0"/>
              <a:t>Le chien n’a pas voulu mordre la chèvre </a:t>
            </a:r>
          </a:p>
          <a:p>
            <a:pPr algn="ctr"/>
            <a:r>
              <a:rPr lang="fr-FR" dirty="0" smtClean="0"/>
              <a:t>La chèvre n’a pas voulu passer le pont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665927" y="4936939"/>
            <a:ext cx="6096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Mais </a:t>
            </a:r>
            <a:r>
              <a:rPr lang="fr-FR" sz="440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l’ours ne </a:t>
            </a:r>
            <a: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veut </a:t>
            </a:r>
            <a:r>
              <a:rPr lang="fr-FR" sz="440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pas griffer le loup.</a:t>
            </a:r>
            <a: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</a:b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106" y="4196108"/>
            <a:ext cx="2027788" cy="2027788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7973215" y="612132"/>
            <a:ext cx="2143593" cy="6745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>
                <a:solidFill>
                  <a:schemeClr val="accent1"/>
                </a:solidFill>
              </a:rPr>
              <a:t>?</a:t>
            </a:r>
            <a:endParaRPr lang="fr-FR" sz="5400" dirty="0">
              <a:solidFill>
                <a:schemeClr val="accent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550345" y="2227122"/>
            <a:ext cx="4019107" cy="132772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/>
              <a:t>?</a:t>
            </a:r>
            <a:endParaRPr lang="fr-FR" sz="60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2876439" y="5004088"/>
            <a:ext cx="5844661" cy="1438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>
                <a:solidFill>
                  <a:schemeClr val="accent1"/>
                </a:solidFill>
              </a:rPr>
              <a:t>?</a:t>
            </a:r>
            <a:endParaRPr lang="fr-FR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2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1217" y="330773"/>
            <a:ext cx="10775779" cy="1356360"/>
          </a:xfrm>
        </p:spPr>
        <p:txBody>
          <a:bodyPr/>
          <a:lstStyle/>
          <a:p>
            <a:pPr algn="ctr"/>
            <a:r>
              <a:rPr lang="fr-FR" dirty="0" smtClean="0"/>
              <a:t>Alors le fermier a appelé un bœuf.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026" y="3069228"/>
            <a:ext cx="2088901" cy="3154668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3837905" y="1687133"/>
            <a:ext cx="7443989" cy="2309374"/>
          </a:xfrm>
          <a:prstGeom prst="wedgeEllipseCallout">
            <a:avLst>
              <a:gd name="adj1" fmla="val -77754"/>
              <a:gd name="adj2" fmla="val 390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Bœuf, éventre l’ours !</a:t>
            </a:r>
          </a:p>
          <a:p>
            <a:pPr algn="ctr"/>
            <a:r>
              <a:rPr lang="fr-FR" dirty="0" smtClean="0"/>
              <a:t>L’ours  n’a pas voulu griffer le loup</a:t>
            </a:r>
          </a:p>
          <a:p>
            <a:pPr algn="ctr"/>
            <a:r>
              <a:rPr lang="fr-FR" dirty="0" smtClean="0"/>
              <a:t>Le loup n’a pas voulu manger le chien </a:t>
            </a:r>
          </a:p>
          <a:p>
            <a:pPr algn="ctr"/>
            <a:r>
              <a:rPr lang="fr-FR" dirty="0" smtClean="0"/>
              <a:t>Le chien n’a pas voulu mordre la chèvre </a:t>
            </a:r>
          </a:p>
          <a:p>
            <a:pPr algn="ctr"/>
            <a:r>
              <a:rPr lang="fr-FR" dirty="0" smtClean="0"/>
              <a:t>La chèvre n’a pas voulu passer le pont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665927" y="4936939"/>
            <a:ext cx="6096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Mais </a:t>
            </a:r>
            <a:r>
              <a:rPr lang="fr-FR" sz="440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le bœuf ne </a:t>
            </a:r>
            <a: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veut </a:t>
            </a:r>
            <a:r>
              <a:rPr lang="fr-FR" sz="440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pas éventrer l’ours .</a:t>
            </a:r>
            <a: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</a:b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909" y="4332126"/>
            <a:ext cx="2101087" cy="2041482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7844426" y="641722"/>
            <a:ext cx="2143593" cy="6745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>
                <a:solidFill>
                  <a:schemeClr val="accent1"/>
                </a:solidFill>
              </a:rPr>
              <a:t>?</a:t>
            </a:r>
            <a:endParaRPr lang="fr-FR" sz="5400" dirty="0">
              <a:solidFill>
                <a:schemeClr val="accent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571460" y="2022752"/>
            <a:ext cx="4019107" cy="153209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/>
              <a:t>?</a:t>
            </a:r>
            <a:endParaRPr lang="fr-FR" sz="60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2876439" y="5004088"/>
            <a:ext cx="5844661" cy="1438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>
                <a:solidFill>
                  <a:schemeClr val="accent1"/>
                </a:solidFill>
              </a:rPr>
              <a:t>?</a:t>
            </a:r>
            <a:endParaRPr lang="fr-FR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6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1217" y="330773"/>
            <a:ext cx="10775779" cy="1356360"/>
          </a:xfrm>
        </p:spPr>
        <p:txBody>
          <a:bodyPr/>
          <a:lstStyle/>
          <a:p>
            <a:pPr algn="ctr"/>
            <a:r>
              <a:rPr lang="fr-FR" dirty="0" smtClean="0"/>
              <a:t>Alors le fermier a appelé une corde .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026" y="3069228"/>
            <a:ext cx="2088901" cy="3154668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3837905" y="1687133"/>
            <a:ext cx="7443989" cy="2309374"/>
          </a:xfrm>
          <a:prstGeom prst="wedgeEllipseCallout">
            <a:avLst>
              <a:gd name="adj1" fmla="val -77754"/>
              <a:gd name="adj2" fmla="val 390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Corde, attache le bœuf !</a:t>
            </a:r>
          </a:p>
          <a:p>
            <a:pPr algn="ctr"/>
            <a:r>
              <a:rPr lang="fr-FR" dirty="0" smtClean="0"/>
              <a:t>Le bœuf n ’a pas voulu éventrer l’ours</a:t>
            </a:r>
          </a:p>
          <a:p>
            <a:pPr algn="ctr"/>
            <a:r>
              <a:rPr lang="fr-FR" dirty="0" smtClean="0"/>
              <a:t>L’ours  n’a pas voulu griffer le loup</a:t>
            </a:r>
          </a:p>
          <a:p>
            <a:pPr algn="ctr"/>
            <a:r>
              <a:rPr lang="fr-FR" dirty="0" smtClean="0"/>
              <a:t>Le loup n’a pas voulu manger le chien </a:t>
            </a:r>
          </a:p>
          <a:p>
            <a:pPr algn="ctr"/>
            <a:r>
              <a:rPr lang="fr-FR" dirty="0" smtClean="0"/>
              <a:t>Le chien n’a pas voulu mordre la chèvre </a:t>
            </a:r>
          </a:p>
          <a:p>
            <a:pPr algn="ctr"/>
            <a:r>
              <a:rPr lang="fr-FR" dirty="0" smtClean="0"/>
              <a:t>La chèvre n’a pas voulu passer le pont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665927" y="4936939"/>
            <a:ext cx="6096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Mais </a:t>
            </a:r>
            <a:r>
              <a:rPr lang="fr-FR" sz="440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la corde ne </a:t>
            </a:r>
            <a: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veut </a:t>
            </a:r>
            <a:r>
              <a:rPr lang="fr-FR" sz="440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pas attacher le bœuf.</a:t>
            </a:r>
            <a: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</a:b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9759" y="4409196"/>
            <a:ext cx="1973652" cy="1814700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7697973" y="332265"/>
            <a:ext cx="2418836" cy="12150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>
                <a:solidFill>
                  <a:schemeClr val="accent1"/>
                </a:solidFill>
              </a:rPr>
              <a:t>?</a:t>
            </a:r>
            <a:endParaRPr lang="fr-FR" sz="5400" dirty="0">
              <a:solidFill>
                <a:schemeClr val="accent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055396" y="2076818"/>
            <a:ext cx="4535171" cy="170837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/>
              <a:t>?</a:t>
            </a:r>
            <a:endParaRPr lang="fr-FR" sz="60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2565819" y="4444636"/>
            <a:ext cx="6296215" cy="18164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>
                <a:solidFill>
                  <a:schemeClr val="accent1"/>
                </a:solidFill>
              </a:rPr>
              <a:t>?</a:t>
            </a:r>
            <a:endParaRPr lang="fr-FR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6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1217" y="330773"/>
            <a:ext cx="10775779" cy="1356360"/>
          </a:xfrm>
        </p:spPr>
        <p:txBody>
          <a:bodyPr/>
          <a:lstStyle/>
          <a:p>
            <a:pPr algn="ctr"/>
            <a:r>
              <a:rPr lang="fr-FR" dirty="0" smtClean="0"/>
              <a:t>Alors le fermier a appelé un rat.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026" y="3069228"/>
            <a:ext cx="2088901" cy="3154668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3837905" y="1687133"/>
            <a:ext cx="7443989" cy="2309374"/>
          </a:xfrm>
          <a:prstGeom prst="wedgeEllipseCallout">
            <a:avLst>
              <a:gd name="adj1" fmla="val -77754"/>
              <a:gd name="adj2" fmla="val 390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Rat, ronge la corde !</a:t>
            </a:r>
          </a:p>
          <a:p>
            <a:pPr algn="ctr"/>
            <a:r>
              <a:rPr lang="fr-FR" dirty="0" smtClean="0"/>
              <a:t>La corde n’a pas voulu attacher le bœuf!</a:t>
            </a:r>
          </a:p>
          <a:p>
            <a:pPr algn="ctr"/>
            <a:r>
              <a:rPr lang="fr-FR" dirty="0" smtClean="0"/>
              <a:t>Le bœuf n ’a pas voulu éventrer l’ours</a:t>
            </a:r>
          </a:p>
          <a:p>
            <a:pPr algn="ctr"/>
            <a:r>
              <a:rPr lang="fr-FR" dirty="0" smtClean="0"/>
              <a:t>L’ours  n’a pas voulu griffer le loup</a:t>
            </a:r>
          </a:p>
          <a:p>
            <a:pPr algn="ctr"/>
            <a:r>
              <a:rPr lang="fr-FR" dirty="0" smtClean="0"/>
              <a:t>Le loup n’a pas voulu manger le chien </a:t>
            </a:r>
          </a:p>
          <a:p>
            <a:pPr algn="ctr"/>
            <a:r>
              <a:rPr lang="fr-FR" dirty="0" smtClean="0"/>
              <a:t>Le chien n’a pas voulu mordre la chèvre </a:t>
            </a:r>
          </a:p>
          <a:p>
            <a:pPr algn="ctr"/>
            <a:r>
              <a:rPr lang="fr-FR" dirty="0" smtClean="0"/>
              <a:t>La chèvre n’a pas voulu passer le pont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665927" y="4936939"/>
            <a:ext cx="6096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Mais </a:t>
            </a:r>
            <a:r>
              <a:rPr lang="fr-FR" sz="440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le rat ne </a:t>
            </a:r>
            <a: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veut </a:t>
            </a:r>
            <a:r>
              <a:rPr lang="fr-FR" sz="440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pas ronger la corde.</a:t>
            </a:r>
            <a: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</a:b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196218" y="4783873"/>
            <a:ext cx="1924168" cy="1440023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8124421" y="612132"/>
            <a:ext cx="2143593" cy="6745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>
                <a:solidFill>
                  <a:schemeClr val="accent1"/>
                </a:solidFill>
              </a:rPr>
              <a:t>?</a:t>
            </a:r>
            <a:endParaRPr lang="fr-FR" sz="5400" dirty="0">
              <a:solidFill>
                <a:schemeClr val="accent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571460" y="1754282"/>
            <a:ext cx="4019107" cy="205217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/>
              <a:t>?</a:t>
            </a:r>
            <a:endParaRPr lang="fr-FR" sz="60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2876439" y="5004088"/>
            <a:ext cx="5844661" cy="1438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>
                <a:solidFill>
                  <a:schemeClr val="accent1"/>
                </a:solidFill>
              </a:rPr>
              <a:t>?</a:t>
            </a:r>
            <a:endParaRPr lang="fr-FR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13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1217" y="330773"/>
            <a:ext cx="10775779" cy="1356360"/>
          </a:xfrm>
        </p:spPr>
        <p:txBody>
          <a:bodyPr/>
          <a:lstStyle/>
          <a:p>
            <a:pPr algn="ctr"/>
            <a:r>
              <a:rPr lang="fr-FR" dirty="0" smtClean="0"/>
              <a:t>Alors le fermier a appelé un chat.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026" y="3069228"/>
            <a:ext cx="2088901" cy="3154668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3837905" y="1687132"/>
            <a:ext cx="7443989" cy="2628389"/>
          </a:xfrm>
          <a:prstGeom prst="wedgeEllipseCallout">
            <a:avLst>
              <a:gd name="adj1" fmla="val -77754"/>
              <a:gd name="adj2" fmla="val 390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Chat, attrape le rat !</a:t>
            </a:r>
          </a:p>
          <a:p>
            <a:pPr algn="ctr"/>
            <a:r>
              <a:rPr lang="fr-FR" dirty="0" smtClean="0"/>
              <a:t>Le rat n’a pas voulu ronger la corde</a:t>
            </a:r>
          </a:p>
          <a:p>
            <a:pPr algn="ctr"/>
            <a:r>
              <a:rPr lang="fr-FR" dirty="0" smtClean="0"/>
              <a:t>La corde n’a pas voulu attacher le bœuf!</a:t>
            </a:r>
          </a:p>
          <a:p>
            <a:pPr algn="ctr"/>
            <a:r>
              <a:rPr lang="fr-FR" dirty="0" smtClean="0"/>
              <a:t>Le bœuf n ’a pas voulu éventrer l’ours</a:t>
            </a:r>
          </a:p>
          <a:p>
            <a:pPr algn="ctr"/>
            <a:r>
              <a:rPr lang="fr-FR" dirty="0" smtClean="0"/>
              <a:t>L’ours  n’a pas voulu griffer le loup</a:t>
            </a:r>
          </a:p>
          <a:p>
            <a:pPr algn="ctr"/>
            <a:r>
              <a:rPr lang="fr-FR" dirty="0" smtClean="0"/>
              <a:t>Le loup n’a pas voulu manger le chien </a:t>
            </a:r>
          </a:p>
          <a:p>
            <a:pPr algn="ctr"/>
            <a:r>
              <a:rPr lang="fr-FR" dirty="0" smtClean="0"/>
              <a:t>Le chien n’a pas voulu mordre la chèvre </a:t>
            </a:r>
          </a:p>
          <a:p>
            <a:pPr algn="ctr"/>
            <a:r>
              <a:rPr lang="fr-FR" dirty="0" smtClean="0"/>
              <a:t>La chèvre n’a pas voulu passer le pont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665927" y="4936939"/>
            <a:ext cx="6096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Mais </a:t>
            </a:r>
            <a:r>
              <a:rPr lang="fr-FR" sz="440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le chat ne </a:t>
            </a:r>
            <a: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veut </a:t>
            </a:r>
            <a:r>
              <a:rPr lang="fr-FR" sz="440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pas attraper le rat.</a:t>
            </a:r>
            <a: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</a:b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731" y="4315521"/>
            <a:ext cx="1665216" cy="2287726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7973215" y="612132"/>
            <a:ext cx="2143593" cy="6745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>
                <a:solidFill>
                  <a:schemeClr val="accent1"/>
                </a:solidFill>
              </a:rPr>
              <a:t>?</a:t>
            </a:r>
            <a:endParaRPr lang="fr-FR" sz="5400" dirty="0">
              <a:solidFill>
                <a:schemeClr val="accent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571460" y="1968493"/>
            <a:ext cx="4019107" cy="212873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/>
              <a:t>?</a:t>
            </a:r>
            <a:endParaRPr lang="fr-FR" sz="60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2876439" y="5004088"/>
            <a:ext cx="5844661" cy="1438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>
                <a:solidFill>
                  <a:schemeClr val="accent1"/>
                </a:solidFill>
              </a:rPr>
              <a:t>?</a:t>
            </a:r>
            <a:endParaRPr lang="fr-FR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8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1476" y="330773"/>
            <a:ext cx="9875520" cy="1356360"/>
          </a:xfrm>
        </p:spPr>
        <p:txBody>
          <a:bodyPr/>
          <a:lstStyle/>
          <a:p>
            <a:r>
              <a:rPr lang="fr-FR" dirty="0" smtClean="0"/>
              <a:t>Alors le fermier a appelé un chien: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026" y="3069228"/>
            <a:ext cx="2088901" cy="31546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0444" y="4646562"/>
            <a:ext cx="1122792" cy="1477358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3837905" y="1687133"/>
            <a:ext cx="7443989" cy="2309374"/>
          </a:xfrm>
          <a:prstGeom prst="wedgeEllipseCallout">
            <a:avLst>
              <a:gd name="adj1" fmla="val -77754"/>
              <a:gd name="adj2" fmla="val 390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Chien, mords la chèvre !</a:t>
            </a:r>
          </a:p>
          <a:p>
            <a:pPr algn="ctr"/>
            <a:r>
              <a:rPr lang="fr-FR" dirty="0" smtClean="0"/>
              <a:t>La chèvre n’a pas voulu passer le pont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099516" y="4962696"/>
            <a:ext cx="6096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Mais le chien ne veut pas mordre la chèvre.</a:t>
            </a:r>
            <a:b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</a:b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06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1217" y="330773"/>
            <a:ext cx="10775779" cy="1356360"/>
          </a:xfrm>
        </p:spPr>
        <p:txBody>
          <a:bodyPr/>
          <a:lstStyle/>
          <a:p>
            <a:pPr algn="ctr"/>
            <a:r>
              <a:rPr lang="fr-FR" dirty="0" smtClean="0"/>
              <a:t>Alors le fermier a appelé un bâton.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026" y="3069228"/>
            <a:ext cx="2088901" cy="3154668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3837905" y="1687132"/>
            <a:ext cx="7443989" cy="2840263"/>
          </a:xfrm>
          <a:prstGeom prst="wedgeEllipseCallout">
            <a:avLst>
              <a:gd name="adj1" fmla="val -77754"/>
              <a:gd name="adj2" fmla="val 390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Bâton, tape le chat !</a:t>
            </a:r>
          </a:p>
          <a:p>
            <a:pPr algn="ctr"/>
            <a:r>
              <a:rPr lang="fr-FR" dirty="0" smtClean="0"/>
              <a:t>Le chat n’a pas voulu attraper le rat</a:t>
            </a:r>
          </a:p>
          <a:p>
            <a:pPr algn="ctr"/>
            <a:r>
              <a:rPr lang="fr-FR" dirty="0" smtClean="0"/>
              <a:t>Le rat n’a pas voulu ronger la corde</a:t>
            </a:r>
          </a:p>
          <a:p>
            <a:pPr algn="ctr"/>
            <a:r>
              <a:rPr lang="fr-FR" dirty="0" smtClean="0"/>
              <a:t>La corde n’a pas voulu attacher le bœuf!</a:t>
            </a:r>
          </a:p>
          <a:p>
            <a:pPr algn="ctr"/>
            <a:r>
              <a:rPr lang="fr-FR" dirty="0" smtClean="0"/>
              <a:t>Le bœuf n ’a pas voulu éventrer l’ours</a:t>
            </a:r>
          </a:p>
          <a:p>
            <a:pPr algn="ctr"/>
            <a:r>
              <a:rPr lang="fr-FR" dirty="0" smtClean="0"/>
              <a:t>L’ours  n’a pas voulu griffer le loup</a:t>
            </a:r>
          </a:p>
          <a:p>
            <a:pPr algn="ctr"/>
            <a:r>
              <a:rPr lang="fr-FR" dirty="0" smtClean="0"/>
              <a:t>Le loup n’a pas voulu manger le chien </a:t>
            </a:r>
          </a:p>
          <a:p>
            <a:pPr algn="ctr"/>
            <a:r>
              <a:rPr lang="fr-FR" dirty="0" smtClean="0"/>
              <a:t>Le chien n’a pas voulu mordre la chèvre </a:t>
            </a:r>
          </a:p>
          <a:p>
            <a:pPr algn="ctr"/>
            <a:r>
              <a:rPr lang="fr-FR" dirty="0" smtClean="0"/>
              <a:t>La chèvre n’a pas voulu passer le pont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665927" y="4936939"/>
            <a:ext cx="6096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Mais </a:t>
            </a:r>
            <a:r>
              <a:rPr lang="fr-FR" sz="440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le bâton ne </a:t>
            </a:r>
            <a: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veut </a:t>
            </a:r>
            <a:r>
              <a:rPr lang="fr-FR" sz="440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pas taper le chat.</a:t>
            </a:r>
            <a: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</a:b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85380">
            <a:off x="8510445" y="5353001"/>
            <a:ext cx="2882442" cy="650952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7804597" y="612132"/>
            <a:ext cx="2312211" cy="6745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>
                <a:solidFill>
                  <a:schemeClr val="accent1"/>
                </a:solidFill>
              </a:rPr>
              <a:t>?</a:t>
            </a:r>
            <a:endParaRPr lang="fr-FR" sz="5400" dirty="0">
              <a:solidFill>
                <a:schemeClr val="accent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571460" y="1754282"/>
            <a:ext cx="4019107" cy="252637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/>
              <a:t>?</a:t>
            </a:r>
            <a:endParaRPr lang="fr-FR" sz="60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2665927" y="5004088"/>
            <a:ext cx="6055173" cy="1438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>
                <a:solidFill>
                  <a:schemeClr val="accent1"/>
                </a:solidFill>
              </a:rPr>
              <a:t>?</a:t>
            </a:r>
            <a:endParaRPr lang="fr-FR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60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1217" y="330773"/>
            <a:ext cx="10775779" cy="1356360"/>
          </a:xfrm>
        </p:spPr>
        <p:txBody>
          <a:bodyPr/>
          <a:lstStyle/>
          <a:p>
            <a:pPr algn="ctr"/>
            <a:r>
              <a:rPr lang="fr-FR" dirty="0" smtClean="0"/>
              <a:t>Alors le fermier a appelé le feu.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026" y="3069228"/>
            <a:ext cx="2088901" cy="3154668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3837905" y="1687132"/>
            <a:ext cx="7443989" cy="3249807"/>
          </a:xfrm>
          <a:prstGeom prst="wedgeEllipseCallout">
            <a:avLst>
              <a:gd name="adj1" fmla="val -77754"/>
              <a:gd name="adj2" fmla="val 390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Feu, brûle le bâton !</a:t>
            </a:r>
          </a:p>
          <a:p>
            <a:pPr algn="ctr"/>
            <a:r>
              <a:rPr lang="fr-FR" dirty="0"/>
              <a:t>Le </a:t>
            </a:r>
            <a:r>
              <a:rPr lang="fr-FR" dirty="0" smtClean="0"/>
              <a:t>bâton  </a:t>
            </a:r>
            <a:r>
              <a:rPr lang="fr-FR" dirty="0"/>
              <a:t>n’a pas voulu </a:t>
            </a:r>
            <a:r>
              <a:rPr lang="fr-FR" dirty="0" smtClean="0"/>
              <a:t>taper le chat</a:t>
            </a:r>
            <a:endParaRPr lang="fr-FR" dirty="0"/>
          </a:p>
          <a:p>
            <a:pPr algn="ctr"/>
            <a:r>
              <a:rPr lang="fr-FR" dirty="0" smtClean="0"/>
              <a:t>Le chat n’a pas voulu attraper le rat</a:t>
            </a:r>
          </a:p>
          <a:p>
            <a:pPr algn="ctr"/>
            <a:r>
              <a:rPr lang="fr-FR" dirty="0" smtClean="0"/>
              <a:t>Le rat n’a pas voulu ronger la corde</a:t>
            </a:r>
          </a:p>
          <a:p>
            <a:pPr algn="ctr"/>
            <a:r>
              <a:rPr lang="fr-FR" dirty="0" smtClean="0"/>
              <a:t>La corde n’a pas voulu attacher le bœuf</a:t>
            </a:r>
          </a:p>
          <a:p>
            <a:pPr algn="ctr"/>
            <a:r>
              <a:rPr lang="fr-FR" dirty="0" smtClean="0"/>
              <a:t>Le bœuf n ’a pas voulu éventrer l’ours</a:t>
            </a:r>
          </a:p>
          <a:p>
            <a:pPr algn="ctr"/>
            <a:r>
              <a:rPr lang="fr-FR" dirty="0" smtClean="0"/>
              <a:t>L’ours  n’a pas voulu griffer le loup</a:t>
            </a:r>
          </a:p>
          <a:p>
            <a:pPr algn="ctr"/>
            <a:r>
              <a:rPr lang="fr-FR" dirty="0" smtClean="0"/>
              <a:t>Le loup n’a pas voulu manger le chien </a:t>
            </a:r>
          </a:p>
          <a:p>
            <a:pPr algn="ctr"/>
            <a:r>
              <a:rPr lang="fr-FR" dirty="0" smtClean="0"/>
              <a:t>Le chien n’a pas voulu mordre la chèvre </a:t>
            </a:r>
          </a:p>
          <a:p>
            <a:pPr algn="ctr"/>
            <a:r>
              <a:rPr lang="fr-FR" dirty="0" smtClean="0"/>
              <a:t>La chèvre n’a pas voulu passer le pont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823576" y="5134451"/>
            <a:ext cx="6096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40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Et le feu veut bien brûler le bâton….</a:t>
            </a:r>
            <a: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</a:b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560" y="4538546"/>
            <a:ext cx="1369559" cy="1971692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8249661" y="596766"/>
            <a:ext cx="2143593" cy="6745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>
                <a:solidFill>
                  <a:schemeClr val="accent1"/>
                </a:solidFill>
              </a:rPr>
              <a:t>?</a:t>
            </a:r>
            <a:endParaRPr lang="fr-FR" sz="5400" dirty="0">
              <a:solidFill>
                <a:schemeClr val="accent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571460" y="1953126"/>
            <a:ext cx="4019107" cy="276551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/>
              <a:t>?</a:t>
            </a:r>
            <a:endParaRPr lang="fr-FR" sz="60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2876439" y="5004088"/>
            <a:ext cx="5844661" cy="1438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>
                <a:solidFill>
                  <a:schemeClr val="accent1"/>
                </a:solidFill>
              </a:rPr>
              <a:t>?</a:t>
            </a:r>
            <a:endParaRPr lang="fr-FR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74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1217" y="330773"/>
            <a:ext cx="10775779" cy="1356360"/>
          </a:xfrm>
        </p:spPr>
        <p:txBody>
          <a:bodyPr/>
          <a:lstStyle/>
          <a:p>
            <a:pPr algn="ctr"/>
            <a:r>
              <a:rPr lang="fr-FR" dirty="0" smtClean="0"/>
              <a:t>Alors le bâton a dit:</a:t>
            </a:r>
            <a:endParaRPr lang="fr-FR" dirty="0"/>
          </a:p>
        </p:txBody>
      </p:sp>
      <p:sp>
        <p:nvSpPr>
          <p:cNvPr id="6" name="Bulle ronde 5"/>
          <p:cNvSpPr/>
          <p:nvPr/>
        </p:nvSpPr>
        <p:spPr>
          <a:xfrm>
            <a:off x="4053007" y="1999366"/>
            <a:ext cx="7443989" cy="2840263"/>
          </a:xfrm>
          <a:prstGeom prst="wedgeEllipseCallout">
            <a:avLst>
              <a:gd name="adj1" fmla="val -77754"/>
              <a:gd name="adj2" fmla="val 390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Je ne veux pas être brûlé, alors je vais taper le chat !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85380">
            <a:off x="258542" y="3914493"/>
            <a:ext cx="2882442" cy="650952"/>
          </a:xfrm>
          <a:prstGeom prst="rect">
            <a:avLst/>
          </a:prstGeom>
        </p:spPr>
      </p:pic>
      <p:sp>
        <p:nvSpPr>
          <p:cNvPr id="7" name="Rectangle à coins arrondis 6"/>
          <p:cNvSpPr/>
          <p:nvPr/>
        </p:nvSpPr>
        <p:spPr>
          <a:xfrm>
            <a:off x="5446470" y="2643320"/>
            <a:ext cx="4657061" cy="155235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/>
              <a:t>?</a:t>
            </a:r>
            <a:endParaRPr lang="fr-FR" sz="60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3010123" y="289901"/>
            <a:ext cx="5844661" cy="1438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>
                <a:solidFill>
                  <a:schemeClr val="accent1"/>
                </a:solidFill>
              </a:rPr>
              <a:t>?</a:t>
            </a:r>
            <a:endParaRPr lang="fr-FR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97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1217" y="330773"/>
            <a:ext cx="10775779" cy="1356360"/>
          </a:xfrm>
        </p:spPr>
        <p:txBody>
          <a:bodyPr/>
          <a:lstStyle/>
          <a:p>
            <a:pPr algn="ctr"/>
            <a:r>
              <a:rPr lang="fr-FR" dirty="0" smtClean="0"/>
              <a:t>Alors le chat a dit: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0136" y="4166629"/>
            <a:ext cx="1664352" cy="2286198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1449755" y="1938593"/>
            <a:ext cx="7443989" cy="2840263"/>
          </a:xfrm>
          <a:prstGeom prst="wedgeEllipseCallout">
            <a:avLst>
              <a:gd name="adj1" fmla="val 63355"/>
              <a:gd name="adj2" fmla="val 587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Je ne veux pas être tapé, </a:t>
            </a:r>
          </a:p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alors je vais attraper le rat !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843218" y="2614276"/>
            <a:ext cx="4657061" cy="155235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/>
              <a:t>?</a:t>
            </a:r>
            <a:endParaRPr lang="fr-FR" sz="60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010123" y="289901"/>
            <a:ext cx="5844661" cy="1438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>
                <a:solidFill>
                  <a:schemeClr val="accent1"/>
                </a:solidFill>
              </a:rPr>
              <a:t>?</a:t>
            </a:r>
            <a:endParaRPr lang="fr-FR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86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1217" y="330773"/>
            <a:ext cx="10775779" cy="1356360"/>
          </a:xfrm>
        </p:spPr>
        <p:txBody>
          <a:bodyPr/>
          <a:lstStyle/>
          <a:p>
            <a:pPr algn="ctr"/>
            <a:r>
              <a:rPr lang="fr-FR" dirty="0" smtClean="0"/>
              <a:t>Alors le rat a dit: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51924" y="4036604"/>
            <a:ext cx="1920406" cy="1438781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4053007" y="1999366"/>
            <a:ext cx="7443989" cy="2840263"/>
          </a:xfrm>
          <a:prstGeom prst="wedgeEllipseCallout">
            <a:avLst>
              <a:gd name="adj1" fmla="val -74009"/>
              <a:gd name="adj2" fmla="val 54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Je ne veux pas être attrapé, alors je vais ronger la corde !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5446470" y="2643320"/>
            <a:ext cx="4657061" cy="155235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/>
              <a:t>?</a:t>
            </a:r>
            <a:endParaRPr lang="fr-FR" sz="60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010123" y="289901"/>
            <a:ext cx="5844661" cy="1438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>
                <a:solidFill>
                  <a:schemeClr val="accent1"/>
                </a:solidFill>
              </a:rPr>
              <a:t>?</a:t>
            </a:r>
            <a:endParaRPr lang="fr-FR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2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1217" y="330773"/>
            <a:ext cx="10775779" cy="1356360"/>
          </a:xfrm>
        </p:spPr>
        <p:txBody>
          <a:bodyPr/>
          <a:lstStyle/>
          <a:p>
            <a:pPr algn="ctr"/>
            <a:r>
              <a:rPr lang="fr-FR" dirty="0" smtClean="0"/>
              <a:t>Alors la corde a dit: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721" y="4572441"/>
            <a:ext cx="1975275" cy="1816765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1449755" y="1938593"/>
            <a:ext cx="7443989" cy="2840263"/>
          </a:xfrm>
          <a:prstGeom prst="wedgeEllipseCallout">
            <a:avLst>
              <a:gd name="adj1" fmla="val 63355"/>
              <a:gd name="adj2" fmla="val 587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Je ne veux pas être rongée, </a:t>
            </a:r>
          </a:p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alors je vais attacher le bœuf !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405558" y="2582547"/>
            <a:ext cx="5292414" cy="155235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/>
              <a:t>?</a:t>
            </a:r>
            <a:endParaRPr lang="fr-FR" sz="60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010123" y="289901"/>
            <a:ext cx="5844661" cy="1438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>
                <a:solidFill>
                  <a:schemeClr val="accent1"/>
                </a:solidFill>
              </a:rPr>
              <a:t>?</a:t>
            </a:r>
            <a:endParaRPr lang="fr-FR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0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1217" y="330773"/>
            <a:ext cx="10775779" cy="1356360"/>
          </a:xfrm>
        </p:spPr>
        <p:txBody>
          <a:bodyPr/>
          <a:lstStyle/>
          <a:p>
            <a:pPr algn="ctr"/>
            <a:r>
              <a:rPr lang="fr-FR" dirty="0" smtClean="0"/>
              <a:t>Alors le bœuf a dit: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90" y="4281236"/>
            <a:ext cx="2103302" cy="2042337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4053007" y="1999366"/>
            <a:ext cx="7443989" cy="2840263"/>
          </a:xfrm>
          <a:prstGeom prst="wedgeEllipseCallout">
            <a:avLst>
              <a:gd name="adj1" fmla="val -78653"/>
              <a:gd name="adj2" fmla="val 669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Je ne veux pas être attaché, alors je vais éventrer l’ours !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5446470" y="2643320"/>
            <a:ext cx="4657061" cy="155235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/>
              <a:t>?</a:t>
            </a:r>
            <a:endParaRPr lang="fr-FR" sz="60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010123" y="289901"/>
            <a:ext cx="5844661" cy="1438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>
                <a:solidFill>
                  <a:schemeClr val="accent1"/>
                </a:solidFill>
              </a:rPr>
              <a:t>?</a:t>
            </a:r>
            <a:endParaRPr lang="fr-FR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35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1217" y="330773"/>
            <a:ext cx="10775779" cy="1356360"/>
          </a:xfrm>
        </p:spPr>
        <p:txBody>
          <a:bodyPr/>
          <a:lstStyle/>
          <a:p>
            <a:pPr algn="ctr"/>
            <a:r>
              <a:rPr lang="fr-FR" dirty="0" smtClean="0"/>
              <a:t>Alors l’ours a dit:</a:t>
            </a:r>
            <a:endParaRPr lang="fr-FR" dirty="0"/>
          </a:p>
        </p:txBody>
      </p:sp>
      <p:sp>
        <p:nvSpPr>
          <p:cNvPr id="6" name="Bulle ronde 5"/>
          <p:cNvSpPr/>
          <p:nvPr/>
        </p:nvSpPr>
        <p:spPr>
          <a:xfrm>
            <a:off x="721217" y="1798644"/>
            <a:ext cx="7443989" cy="2840263"/>
          </a:xfrm>
          <a:prstGeom prst="wedgeEllipseCallout">
            <a:avLst>
              <a:gd name="adj1" fmla="val 56618"/>
              <a:gd name="adj2" fmla="val 751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Je ne veux pas être éventré, alors je vais griffer le loup !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764859" y="3689195"/>
            <a:ext cx="2650584" cy="2650584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2114680" y="2442598"/>
            <a:ext cx="4657061" cy="155235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/>
              <a:t>?</a:t>
            </a:r>
            <a:endParaRPr lang="fr-FR" sz="60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010123" y="289901"/>
            <a:ext cx="5844661" cy="1438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>
                <a:solidFill>
                  <a:schemeClr val="accent1"/>
                </a:solidFill>
              </a:rPr>
              <a:t>?</a:t>
            </a:r>
            <a:endParaRPr lang="fr-FR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08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1217" y="330773"/>
            <a:ext cx="10775779" cy="1356360"/>
          </a:xfrm>
        </p:spPr>
        <p:txBody>
          <a:bodyPr/>
          <a:lstStyle/>
          <a:p>
            <a:pPr algn="ctr"/>
            <a:r>
              <a:rPr lang="fr-FR" dirty="0" smtClean="0"/>
              <a:t>Alors le loup a dit: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51" y="4475939"/>
            <a:ext cx="2560542" cy="1987468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4053007" y="1999366"/>
            <a:ext cx="7443989" cy="2840263"/>
          </a:xfrm>
          <a:prstGeom prst="wedgeEllipseCallout">
            <a:avLst>
              <a:gd name="adj1" fmla="val -68317"/>
              <a:gd name="adj2" fmla="val 649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Je ne veux pas être griffé, alors je vais manger le chien!</a:t>
            </a:r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5151550" y="2643320"/>
            <a:ext cx="5383368" cy="155235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/>
              <a:t>?</a:t>
            </a:r>
            <a:endParaRPr lang="fr-FR" sz="60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010123" y="289901"/>
            <a:ext cx="5844661" cy="1438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>
                <a:solidFill>
                  <a:schemeClr val="accent1"/>
                </a:solidFill>
              </a:rPr>
              <a:t>?</a:t>
            </a:r>
            <a:endParaRPr lang="fr-FR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9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1217" y="330773"/>
            <a:ext cx="10775779" cy="1356360"/>
          </a:xfrm>
        </p:spPr>
        <p:txBody>
          <a:bodyPr/>
          <a:lstStyle/>
          <a:p>
            <a:pPr algn="ctr"/>
            <a:r>
              <a:rPr lang="fr-FR" dirty="0" smtClean="0"/>
              <a:t>Alors le chien a dit:</a:t>
            </a:r>
            <a:endParaRPr lang="fr-FR" dirty="0"/>
          </a:p>
        </p:txBody>
      </p:sp>
      <p:sp>
        <p:nvSpPr>
          <p:cNvPr id="6" name="Bulle ronde 5"/>
          <p:cNvSpPr/>
          <p:nvPr/>
        </p:nvSpPr>
        <p:spPr>
          <a:xfrm>
            <a:off x="721217" y="1798644"/>
            <a:ext cx="7443989" cy="2840263"/>
          </a:xfrm>
          <a:prstGeom prst="wedgeEllipseCallout">
            <a:avLst>
              <a:gd name="adj1" fmla="val 65306"/>
              <a:gd name="adj2" fmla="val 653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Je ne veux pas être mangé, alors je vais mordre la chèvre !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460348" y="4638907"/>
            <a:ext cx="1445545" cy="1909062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1827186" y="2427715"/>
            <a:ext cx="5296628" cy="155235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/>
              <a:t>?</a:t>
            </a:r>
            <a:endParaRPr lang="fr-FR" sz="60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010123" y="289901"/>
            <a:ext cx="5844661" cy="1438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>
                <a:solidFill>
                  <a:schemeClr val="accent1"/>
                </a:solidFill>
              </a:rPr>
              <a:t>?</a:t>
            </a:r>
            <a:endParaRPr lang="fr-FR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00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1217" y="330773"/>
            <a:ext cx="10775779" cy="1356360"/>
          </a:xfrm>
        </p:spPr>
        <p:txBody>
          <a:bodyPr/>
          <a:lstStyle/>
          <a:p>
            <a:pPr algn="ctr"/>
            <a:r>
              <a:rPr lang="fr-FR" dirty="0" smtClean="0"/>
              <a:t>Alors le fermier a appelé un loup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026" y="3069228"/>
            <a:ext cx="2088901" cy="3154668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3837905" y="1687133"/>
            <a:ext cx="7443989" cy="2309374"/>
          </a:xfrm>
          <a:prstGeom prst="wedgeEllipseCallout">
            <a:avLst>
              <a:gd name="adj1" fmla="val -77754"/>
              <a:gd name="adj2" fmla="val 390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Loup, mange le chien ! </a:t>
            </a:r>
          </a:p>
          <a:p>
            <a:pPr algn="ctr"/>
            <a:r>
              <a:rPr lang="fr-FR" dirty="0" smtClean="0"/>
              <a:t>Le chien n’a pas voulu mordre la chèvre </a:t>
            </a:r>
          </a:p>
          <a:p>
            <a:pPr algn="ctr"/>
            <a:r>
              <a:rPr lang="fr-FR" dirty="0" smtClean="0"/>
              <a:t>La chèvre n’a pas voulu passer le pont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100" y="4239282"/>
            <a:ext cx="2560794" cy="19846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65927" y="4936939"/>
            <a:ext cx="6096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Mais le </a:t>
            </a:r>
            <a:r>
              <a:rPr lang="fr-FR" sz="440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loup ne </a:t>
            </a:r>
            <a: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veut pas </a:t>
            </a:r>
            <a:r>
              <a:rPr lang="fr-FR" sz="440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manger le chien.</a:t>
            </a:r>
            <a: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</a:b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5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1217" y="330773"/>
            <a:ext cx="10775779" cy="1356360"/>
          </a:xfrm>
        </p:spPr>
        <p:txBody>
          <a:bodyPr/>
          <a:lstStyle/>
          <a:p>
            <a:pPr algn="ctr"/>
            <a:r>
              <a:rPr lang="fr-FR" dirty="0" smtClean="0"/>
              <a:t>Alors la chèvre a dit:</a:t>
            </a:r>
            <a:endParaRPr lang="fr-FR" dirty="0"/>
          </a:p>
        </p:txBody>
      </p:sp>
      <p:sp>
        <p:nvSpPr>
          <p:cNvPr id="6" name="Bulle ronde 5"/>
          <p:cNvSpPr/>
          <p:nvPr/>
        </p:nvSpPr>
        <p:spPr>
          <a:xfrm>
            <a:off x="4053007" y="1999366"/>
            <a:ext cx="7443989" cy="2840263"/>
          </a:xfrm>
          <a:prstGeom prst="wedgeEllipseCallout">
            <a:avLst>
              <a:gd name="adj1" fmla="val -68317"/>
              <a:gd name="adj2" fmla="val 649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Je ne veux pas être mordue , alors je vais passer le pont !</a:t>
            </a:r>
            <a:endParaRPr lang="fr-FR" sz="3200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30267" y="4591936"/>
            <a:ext cx="1745663" cy="1919315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5446470" y="2643320"/>
            <a:ext cx="4657061" cy="155235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dirty="0" smtClean="0"/>
              <a:t>?</a:t>
            </a:r>
            <a:endParaRPr lang="fr-FR" sz="60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010123" y="289901"/>
            <a:ext cx="5844661" cy="1438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 smtClean="0">
                <a:solidFill>
                  <a:schemeClr val="accent1"/>
                </a:solidFill>
              </a:rPr>
              <a:t>?</a:t>
            </a:r>
            <a:endParaRPr lang="fr-FR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85042" y="5463770"/>
            <a:ext cx="56763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</a:rPr>
              <a:t>FIN</a:t>
            </a:r>
            <a:endParaRPr lang="fr-FR" sz="5400" b="1" cap="none" spc="0" dirty="0">
              <a:ln w="12700" cmpd="sng">
                <a:solidFill>
                  <a:schemeClr val="accent4"/>
                </a:solidFill>
                <a:prstDash val="solid"/>
              </a:ln>
              <a:effectLst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67233" y="1870093"/>
            <a:ext cx="8146993" cy="446160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068" y="2285323"/>
            <a:ext cx="1526712" cy="23105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1185" y="4595839"/>
            <a:ext cx="1580414" cy="17358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87458" y="435278"/>
            <a:ext cx="10016716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Arrivés au marché, il était trop tard </a:t>
            </a:r>
          </a:p>
          <a:p>
            <a:pPr algn="ctr"/>
            <a:r>
              <a:rPr lang="fr-FR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car tout était fermé! </a:t>
            </a:r>
            <a:r>
              <a:rPr lang="fr-FR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La petite chèvre n’a pas </a:t>
            </a:r>
          </a:p>
          <a:p>
            <a:pPr algn="ctr"/>
            <a:r>
              <a:rPr lang="fr-FR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été </a:t>
            </a:r>
            <a:r>
              <a:rPr lang="fr-FR" sz="4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vendue … et était bien contente </a:t>
            </a:r>
            <a:r>
              <a:rPr lang="fr-FR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!</a:t>
            </a:r>
            <a:endParaRPr lang="fr-FR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9004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mouton.wav"/>
          </p:stSnd>
        </p:sndAc>
      </p:transition>
    </mc:Choice>
    <mc:Fallback xmlns="">
      <p:transition spd="slow">
        <p:sndAc>
          <p:stSnd>
            <p:snd r:embed="rId6" name="mout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5.18519E-6 L -4.16667E-7 -5.18519E-6 C -0.00338 -0.00232 -0.00677 -0.00417 -0.00989 -0.00672 C -0.01119 -0.00788 -0.0121 -0.01042 -0.01354 -0.01112 C -0.01679 -0.01251 -0.02018 -0.01251 -0.02343 -0.0132 C -0.02747 -0.01575 -0.02734 -0.01575 -0.03203 -0.0176 C -0.03489 -0.01876 -0.0401 -0.02015 -0.04309 -0.022 C -0.04869 -0.02524 -0.04817 -0.02616 -0.05286 -0.02848 C -0.05625 -0.0301 -0.0595 -0.03126 -0.06276 -0.03288 C -0.06406 -0.03357 -0.06523 -0.0345 -0.0664 -0.03519 C -0.06966 -0.03658 -0.07304 -0.03751 -0.0763 -0.03936 C -0.08554 -0.04491 -0.07408 -0.03751 -0.08372 -0.04607 C -0.08541 -0.04769 -0.09075 -0.04978 -0.09231 -0.05047 C -0.09687 -0.05857 -0.09375 -0.05371 -0.10208 -0.06343 C -0.10338 -0.06505 -0.10468 -0.06598 -0.10572 -0.06783 C -0.10846 -0.07269 -0.10976 -0.0757 -0.11315 -0.07871 C -0.11432 -0.07987 -0.11562 -0.08033 -0.11679 -0.08103 L -0.12552 -0.0963 C -0.12669 -0.09839 -0.12773 -0.10116 -0.12916 -0.10278 C -0.13164 -0.10579 -0.13385 -0.10927 -0.13645 -0.11158 C -0.15143 -0.12478 -0.13294 -0.10788 -0.14518 -0.12038 C -0.14674 -0.122 -0.14843 -0.12316 -0.15 -0.12478 C -0.15208 -0.12686 -0.15429 -0.12871 -0.15625 -0.13126 C -0.15716 -0.13241 -0.15768 -0.1345 -0.15859 -0.13566 C -0.15976 -0.13681 -0.16106 -0.13704 -0.16237 -0.13774 C -0.17148 -0.14862 -0.16028 -0.13473 -0.16966 -0.14885 C -0.17083 -0.15047 -0.17226 -0.1514 -0.17343 -0.15302 C -0.17552 -0.15649 -0.17708 -0.16135 -0.17955 -0.16413 C -0.18164 -0.16621 -0.18385 -0.16806 -0.18567 -0.17061 C -0.1875 -0.17316 -0.18867 -0.17709 -0.19062 -0.17941 C -0.19179 -0.18079 -0.19322 -0.18195 -0.19427 -0.1838 C -0.19609 -0.18635 -0.19739 -0.18982 -0.19921 -0.19237 C -0.20156 -0.19584 -0.20429 -0.19792 -0.20664 -0.20116 C -0.20924 -0.2051 -0.21145 -0.20996 -0.21393 -0.21436 C -0.21523 -0.21644 -0.21627 -0.21922 -0.2177 -0.22084 C -0.21888 -0.22246 -0.22031 -0.22362 -0.22135 -0.22524 C -0.22434 -0.2301 -0.22604 -0.2382 -0.22994 -0.24052 C -0.23359 -0.24283 -0.23411 -0.24237 -0.23737 -0.24723 C -0.23867 -0.24908 -0.23945 -0.25232 -0.24101 -0.25371 C -0.24283 -0.25533 -0.24518 -0.25487 -0.24713 -0.25579 C -0.26197 -0.2639 -0.2444 -0.25603 -0.2595 -0.26691 C -0.26145 -0.26806 -0.26354 -0.26806 -0.26562 -0.26899 C -0.26679 -0.26945 -0.26809 -0.27061 -0.26927 -0.27107 C -0.27239 -0.27269 -0.275 -0.27339 -0.27786 -0.27547 C -0.27955 -0.27686 -0.28112 -0.27871 -0.28281 -0.27987 C -0.28437 -0.28103 -0.28619 -0.28103 -0.28776 -0.28218 C -0.28945 -0.28334 -0.29101 -0.28519 -0.2927 -0.28635 C -0.29388 -0.28728 -0.29518 -0.28774 -0.29635 -0.28866 C -0.29974 -0.29144 -0.30286 -0.29445 -0.30612 -0.29746 C -0.30781 -0.29885 -0.30937 -0.3007 -0.31106 -0.30186 L -0.31471 -0.30394 C -0.32031 -0.31366 -0.3138 -0.30348 -0.32096 -0.31042 C -0.33359 -0.32292 -0.32369 -0.31644 -0.33203 -0.32153 C -0.33281 -0.32292 -0.33346 -0.32478 -0.3345 -0.3257 C -0.33554 -0.32709 -0.33697 -0.32709 -0.33815 -0.32802 C -0.33984 -0.32917 -0.3414 -0.33079 -0.34309 -0.33241 C -0.34974 -0.33913 -0.34362 -0.33496 -0.35039 -0.3389 C -0.35169 -0.34028 -0.35273 -0.34214 -0.35416 -0.34329 C -0.35533 -0.34422 -0.35664 -0.34422 -0.35781 -0.34538 C -0.36627 -0.35441 -0.35351 -0.34584 -0.36393 -0.35209 L -0.37864 -0.36945 C -0.37994 -0.37107 -0.38138 -0.372 -0.38242 -0.37385 C -0.3832 -0.37524 -0.38385 -0.37732 -0.38489 -0.37825 C -0.38593 -0.37941 -0.38737 -0.37964 -0.38854 -0.38056 C -0.38971 -0.38195 -0.39101 -0.38311 -0.39218 -0.38473 C -0.39309 -0.38612 -0.39375 -0.3882 -0.39466 -0.38913 C -0.39583 -0.39028 -0.39713 -0.39052 -0.39843 -0.39144 C -0.40091 -0.39329 -0.40325 -0.39584 -0.40572 -0.39792 C -0.40703 -0.40024 -0.40794 -0.40302 -0.40937 -0.40441 C -0.41132 -0.40626 -0.41354 -0.40579 -0.41562 -0.40672 C -0.41718 -0.40741 -0.41888 -0.40811 -0.42044 -0.4088 C -0.4263 -0.41575 -0.42278 -0.41251 -0.43151 -0.4176 L -0.43528 -0.41968 C -0.46224 -0.41899 -0.48932 -0.41968 -0.5164 -0.4176 C -0.52005 -0.41737 -0.5246 -0.41297 -0.52747 -0.4088 C -0.52838 -0.40765 -0.5289 -0.40556 -0.52994 -0.40441 C -0.53099 -0.40325 -0.53242 -0.40325 -0.53359 -0.40232 C -0.54869 -0.39075 -0.52981 -0.40464 -0.54218 -0.39353 C -0.54335 -0.3926 -0.54466 -0.39214 -0.54583 -0.39144 C -0.54713 -0.38913 -0.54817 -0.38681 -0.5496 -0.38473 C -0.55195 -0.38149 -0.55481 -0.37987 -0.5569 -0.37616 C -0.56041 -0.36991 -0.55846 -0.37292 -0.56315 -0.36737 C -0.56497 -0.36251 -0.56549 -0.35996 -0.56796 -0.35649 C -0.56914 -0.35487 -0.57044 -0.35348 -0.57174 -0.35209 L -0.57669 -0.3389 C -0.57747 -0.33681 -0.57799 -0.33427 -0.57903 -0.33241 L -0.58151 -0.32802 C -0.58385 -0.31598 -0.58138 -0.32686 -0.58528 -0.31482 C -0.58619 -0.31204 -0.58658 -0.3088 -0.58763 -0.30603 C -0.58867 -0.30371 -0.5901 -0.30186 -0.5914 -0.29954 C -0.59349 -0.28797 -0.59192 -0.29491 -0.59752 -0.27987 L -0.6 -0.27339 C -0.60078 -0.27107 -0.60143 -0.26876 -0.60247 -0.26691 C -0.60442 -0.2632 -0.60585 -0.26019 -0.60859 -0.25811 C -0.61093 -0.25626 -0.61354 -0.2551 -0.61601 -0.25371 L -0.6233 -0.24931 C -0.6246 -0.24862 -0.62578 -0.24769 -0.62708 -0.24723 C -0.6332 -0.24445 -0.63033 -0.24584 -0.63567 -0.24283 C -0.64583 -0.24353 -0.65612 -0.24376 -0.6664 -0.24491 C -0.66809 -0.24515 -0.67122 -0.24723 -0.67122 -0.24723 L -0.6651 -0.24283 " pathEditMode="relative" ptsTypes="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1217" y="330773"/>
            <a:ext cx="10775779" cy="1356360"/>
          </a:xfrm>
        </p:spPr>
        <p:txBody>
          <a:bodyPr/>
          <a:lstStyle/>
          <a:p>
            <a:pPr algn="ctr"/>
            <a:r>
              <a:rPr lang="fr-FR" dirty="0" smtClean="0"/>
              <a:t>Alors le fermier a appelé un ours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026" y="3069228"/>
            <a:ext cx="2088901" cy="3154668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3837905" y="1687133"/>
            <a:ext cx="7443989" cy="2309374"/>
          </a:xfrm>
          <a:prstGeom prst="wedgeEllipseCallout">
            <a:avLst>
              <a:gd name="adj1" fmla="val -77754"/>
              <a:gd name="adj2" fmla="val 390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Ours, griffe le loup!</a:t>
            </a:r>
          </a:p>
          <a:p>
            <a:pPr algn="ctr"/>
            <a:r>
              <a:rPr lang="fr-FR" dirty="0" smtClean="0"/>
              <a:t>Le loup n’a pas voulu manger le chien </a:t>
            </a:r>
          </a:p>
          <a:p>
            <a:pPr algn="ctr"/>
            <a:r>
              <a:rPr lang="fr-FR" dirty="0" smtClean="0"/>
              <a:t>Le chien n’a pas voulu mordre la chèvre </a:t>
            </a:r>
          </a:p>
          <a:p>
            <a:pPr algn="ctr"/>
            <a:r>
              <a:rPr lang="fr-FR" dirty="0" smtClean="0"/>
              <a:t>La chèvre n’a pas voulu passer le pont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665927" y="4936939"/>
            <a:ext cx="6096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Mais </a:t>
            </a:r>
            <a:r>
              <a:rPr lang="fr-FR" sz="440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l’ours ne </a:t>
            </a:r>
            <a: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veut </a:t>
            </a:r>
            <a:r>
              <a:rPr lang="fr-FR" sz="440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pas griffer le loup.</a:t>
            </a:r>
            <a: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</a:b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106" y="4196108"/>
            <a:ext cx="2027788" cy="202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1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1217" y="330773"/>
            <a:ext cx="10775779" cy="1356360"/>
          </a:xfrm>
        </p:spPr>
        <p:txBody>
          <a:bodyPr/>
          <a:lstStyle/>
          <a:p>
            <a:pPr algn="ctr"/>
            <a:r>
              <a:rPr lang="fr-FR" dirty="0" smtClean="0"/>
              <a:t>Alors le fermier a appelé un bœuf.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026" y="3069228"/>
            <a:ext cx="2088901" cy="3154668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3837905" y="1687133"/>
            <a:ext cx="7443989" cy="2309374"/>
          </a:xfrm>
          <a:prstGeom prst="wedgeEllipseCallout">
            <a:avLst>
              <a:gd name="adj1" fmla="val -77754"/>
              <a:gd name="adj2" fmla="val 390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Bœuf, éventre l’ours !</a:t>
            </a:r>
          </a:p>
          <a:p>
            <a:pPr algn="ctr"/>
            <a:r>
              <a:rPr lang="fr-FR" dirty="0" smtClean="0"/>
              <a:t>L’ours  n’a pas voulu griffer le loup</a:t>
            </a:r>
          </a:p>
          <a:p>
            <a:pPr algn="ctr"/>
            <a:r>
              <a:rPr lang="fr-FR" dirty="0" smtClean="0"/>
              <a:t>Le loup n’a pas voulu manger le chien </a:t>
            </a:r>
          </a:p>
          <a:p>
            <a:pPr algn="ctr"/>
            <a:r>
              <a:rPr lang="fr-FR" dirty="0" smtClean="0"/>
              <a:t>Le chien n’a pas voulu mordre la chèvre </a:t>
            </a:r>
          </a:p>
          <a:p>
            <a:pPr algn="ctr"/>
            <a:r>
              <a:rPr lang="fr-FR" dirty="0" smtClean="0"/>
              <a:t>La chèvre n’a pas voulu passer le pont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665927" y="4936939"/>
            <a:ext cx="6096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Mais </a:t>
            </a:r>
            <a:r>
              <a:rPr lang="fr-FR" sz="440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le bœuf ne </a:t>
            </a:r>
            <a: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veut </a:t>
            </a:r>
            <a:r>
              <a:rPr lang="fr-FR" sz="440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pas éventrer l’ours .</a:t>
            </a:r>
            <a: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</a:b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909" y="4332126"/>
            <a:ext cx="2101087" cy="204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1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1217" y="330773"/>
            <a:ext cx="10775779" cy="1356360"/>
          </a:xfrm>
        </p:spPr>
        <p:txBody>
          <a:bodyPr/>
          <a:lstStyle/>
          <a:p>
            <a:pPr algn="ctr"/>
            <a:r>
              <a:rPr lang="fr-FR" dirty="0" smtClean="0"/>
              <a:t>Alors le fermier a appelé une corde .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026" y="3069228"/>
            <a:ext cx="2088901" cy="3154668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3837905" y="1687133"/>
            <a:ext cx="7443989" cy="2309374"/>
          </a:xfrm>
          <a:prstGeom prst="wedgeEllipseCallout">
            <a:avLst>
              <a:gd name="adj1" fmla="val -77754"/>
              <a:gd name="adj2" fmla="val 390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Corde, attache le bœuf !</a:t>
            </a:r>
          </a:p>
          <a:p>
            <a:pPr algn="ctr"/>
            <a:r>
              <a:rPr lang="fr-FR" dirty="0" smtClean="0"/>
              <a:t>Le bœuf n ’a pas voulu éventrer l’ours</a:t>
            </a:r>
          </a:p>
          <a:p>
            <a:pPr algn="ctr"/>
            <a:r>
              <a:rPr lang="fr-FR" dirty="0" smtClean="0"/>
              <a:t>L’ours  n’a pas voulu griffer le loup</a:t>
            </a:r>
          </a:p>
          <a:p>
            <a:pPr algn="ctr"/>
            <a:r>
              <a:rPr lang="fr-FR" dirty="0" smtClean="0"/>
              <a:t>Le loup n’a pas voulu manger le chien </a:t>
            </a:r>
          </a:p>
          <a:p>
            <a:pPr algn="ctr"/>
            <a:r>
              <a:rPr lang="fr-FR" dirty="0" smtClean="0"/>
              <a:t>Le chien n’a pas voulu mordre la chèvre </a:t>
            </a:r>
          </a:p>
          <a:p>
            <a:pPr algn="ctr"/>
            <a:r>
              <a:rPr lang="fr-FR" dirty="0" smtClean="0"/>
              <a:t>La chèvre n’a pas voulu passer le pont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665927" y="4936939"/>
            <a:ext cx="6096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Mais </a:t>
            </a:r>
            <a:r>
              <a:rPr lang="fr-FR" sz="440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la corde ne </a:t>
            </a:r>
            <a: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veut </a:t>
            </a:r>
            <a:r>
              <a:rPr lang="fr-FR" sz="440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pas attacher le </a:t>
            </a:r>
            <a:r>
              <a:rPr lang="fr-FR" sz="4400" dirty="0" err="1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boeuf</a:t>
            </a:r>
            <a:r>
              <a:rPr lang="fr-FR" sz="440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.</a:t>
            </a:r>
            <a: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</a:b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9759" y="4409196"/>
            <a:ext cx="1973652" cy="18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3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1217" y="330773"/>
            <a:ext cx="10775779" cy="1356360"/>
          </a:xfrm>
        </p:spPr>
        <p:txBody>
          <a:bodyPr/>
          <a:lstStyle/>
          <a:p>
            <a:pPr algn="ctr"/>
            <a:r>
              <a:rPr lang="fr-FR" dirty="0" smtClean="0"/>
              <a:t>Alors le fermier a appelé un rat.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026" y="3069228"/>
            <a:ext cx="2088901" cy="3154668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3837905" y="1687133"/>
            <a:ext cx="7443989" cy="2309374"/>
          </a:xfrm>
          <a:prstGeom prst="wedgeEllipseCallout">
            <a:avLst>
              <a:gd name="adj1" fmla="val -77754"/>
              <a:gd name="adj2" fmla="val 390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Rat, ronge la corde !</a:t>
            </a:r>
          </a:p>
          <a:p>
            <a:pPr algn="ctr"/>
            <a:r>
              <a:rPr lang="fr-FR" dirty="0" smtClean="0"/>
              <a:t>La corde n’a pas voulu attacher le bœuf!</a:t>
            </a:r>
          </a:p>
          <a:p>
            <a:pPr algn="ctr"/>
            <a:r>
              <a:rPr lang="fr-FR" dirty="0" smtClean="0"/>
              <a:t>Le bœuf n ’a pas voulu éventrer l’ours</a:t>
            </a:r>
          </a:p>
          <a:p>
            <a:pPr algn="ctr"/>
            <a:r>
              <a:rPr lang="fr-FR" dirty="0" smtClean="0"/>
              <a:t>L’ours  n’a pas voulu griffer le loup</a:t>
            </a:r>
          </a:p>
          <a:p>
            <a:pPr algn="ctr"/>
            <a:r>
              <a:rPr lang="fr-FR" dirty="0" smtClean="0"/>
              <a:t>Le loup n’a pas voulu manger le chien </a:t>
            </a:r>
          </a:p>
          <a:p>
            <a:pPr algn="ctr"/>
            <a:r>
              <a:rPr lang="fr-FR" dirty="0" smtClean="0"/>
              <a:t>Le chien n’a pas voulu mordre la chèvre </a:t>
            </a:r>
          </a:p>
          <a:p>
            <a:pPr algn="ctr"/>
            <a:r>
              <a:rPr lang="fr-FR" dirty="0" smtClean="0"/>
              <a:t>La chèvre n’a pas voulu passer le pont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665927" y="4936939"/>
            <a:ext cx="6096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Mais </a:t>
            </a:r>
            <a:r>
              <a:rPr lang="fr-FR" sz="440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le rat ne </a:t>
            </a:r>
            <a: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veut </a:t>
            </a:r>
            <a:r>
              <a:rPr lang="fr-FR" sz="440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pas ronger la corde.</a:t>
            </a:r>
            <a: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</a:b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196218" y="4783873"/>
            <a:ext cx="1924168" cy="144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65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1217" y="330773"/>
            <a:ext cx="10775779" cy="1356360"/>
          </a:xfrm>
        </p:spPr>
        <p:txBody>
          <a:bodyPr/>
          <a:lstStyle/>
          <a:p>
            <a:pPr algn="ctr"/>
            <a:r>
              <a:rPr lang="fr-FR" dirty="0" smtClean="0"/>
              <a:t>Alors le fermier a appelé un chat.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026" y="3069228"/>
            <a:ext cx="2088901" cy="3154668"/>
          </a:xfrm>
          <a:prstGeom prst="rect">
            <a:avLst/>
          </a:prstGeom>
        </p:spPr>
      </p:pic>
      <p:sp>
        <p:nvSpPr>
          <p:cNvPr id="6" name="Bulle ronde 5"/>
          <p:cNvSpPr/>
          <p:nvPr/>
        </p:nvSpPr>
        <p:spPr>
          <a:xfrm>
            <a:off x="3837905" y="1687132"/>
            <a:ext cx="7443989" cy="2628389"/>
          </a:xfrm>
          <a:prstGeom prst="wedgeEllipseCallout">
            <a:avLst>
              <a:gd name="adj1" fmla="val -77754"/>
              <a:gd name="adj2" fmla="val 390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Chat, attrape le rat !</a:t>
            </a:r>
          </a:p>
          <a:p>
            <a:pPr algn="ctr"/>
            <a:r>
              <a:rPr lang="fr-FR" dirty="0" smtClean="0"/>
              <a:t>Le rat n’a pas voulu ronger la corde</a:t>
            </a:r>
          </a:p>
          <a:p>
            <a:pPr algn="ctr"/>
            <a:r>
              <a:rPr lang="fr-FR" dirty="0" smtClean="0"/>
              <a:t>La corde n’a pas voulu attacher le bœuf!</a:t>
            </a:r>
          </a:p>
          <a:p>
            <a:pPr algn="ctr"/>
            <a:r>
              <a:rPr lang="fr-FR" dirty="0" smtClean="0"/>
              <a:t>Le bœuf n ’a pas voulu éventrer l’ours</a:t>
            </a:r>
          </a:p>
          <a:p>
            <a:pPr algn="ctr"/>
            <a:r>
              <a:rPr lang="fr-FR" dirty="0" smtClean="0"/>
              <a:t>L’ours  n’a pas voulu griffer le loup</a:t>
            </a:r>
          </a:p>
          <a:p>
            <a:pPr algn="ctr"/>
            <a:r>
              <a:rPr lang="fr-FR" dirty="0" smtClean="0"/>
              <a:t>Le loup n’a pas voulu manger le chien </a:t>
            </a:r>
          </a:p>
          <a:p>
            <a:pPr algn="ctr"/>
            <a:r>
              <a:rPr lang="fr-FR" dirty="0" smtClean="0"/>
              <a:t>Le chien n’a pas voulu mordre la chèvre </a:t>
            </a:r>
          </a:p>
          <a:p>
            <a:pPr algn="ctr"/>
            <a:r>
              <a:rPr lang="fr-FR" dirty="0" smtClean="0"/>
              <a:t>La chèvre n’a pas voulu passer le pont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665927" y="4936939"/>
            <a:ext cx="6096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Mais </a:t>
            </a:r>
            <a:r>
              <a:rPr lang="fr-FR" sz="440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le chat ne </a:t>
            </a:r>
            <a: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veut </a:t>
            </a:r>
            <a:r>
              <a:rPr lang="fr-FR" sz="4400" dirty="0" smtClean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>pas attraper le rat.</a:t>
            </a:r>
            <a: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  <a:t/>
            </a:r>
            <a:br>
              <a:rPr lang="fr-FR" sz="4400" dirty="0">
                <a:solidFill>
                  <a:schemeClr val="accent6">
                    <a:lumMod val="50000"/>
                  </a:schemeClr>
                </a:solidFill>
                <a:ea typeface="+mj-ea"/>
                <a:cs typeface="+mj-cs"/>
              </a:rPr>
            </a:br>
            <a:endParaRPr lang="fr-F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731" y="4315521"/>
            <a:ext cx="1665216" cy="228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1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374</TotalTime>
  <Words>1296</Words>
  <Application>Microsoft Office PowerPoint</Application>
  <PresentationFormat>Grand écran</PresentationFormat>
  <Paragraphs>242</Paragraphs>
  <Slides>41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3" baseType="lpstr">
      <vt:lpstr>Corbel</vt:lpstr>
      <vt:lpstr>Base</vt:lpstr>
      <vt:lpstr>Présentation PowerPoint</vt:lpstr>
      <vt:lpstr>Il était une fois, un fermier qui voulait emmener sa chèvre pour la vendre au marché. A l’entrée du pont, la chèvre refusa d’avancer.</vt:lpstr>
      <vt:lpstr>Alors le fermier a appelé un chien: </vt:lpstr>
      <vt:lpstr>Alors le fermier a appelé un loup </vt:lpstr>
      <vt:lpstr>Alors le fermier a appelé un ours</vt:lpstr>
      <vt:lpstr>Alors le fermier a appelé un bœuf.</vt:lpstr>
      <vt:lpstr>Alors le fermier a appelé une corde .</vt:lpstr>
      <vt:lpstr>Alors le fermier a appelé un rat.</vt:lpstr>
      <vt:lpstr>Alors le fermier a appelé un chat.</vt:lpstr>
      <vt:lpstr>Alors le fermier a appelé un bâton.</vt:lpstr>
      <vt:lpstr>Alors le fermier a appelé le feu.</vt:lpstr>
      <vt:lpstr>Alors le bâton a dit:</vt:lpstr>
      <vt:lpstr>Alors le chat a dit:</vt:lpstr>
      <vt:lpstr>Alors le rat a dit:</vt:lpstr>
      <vt:lpstr>Alors la corde a dit:</vt:lpstr>
      <vt:lpstr>Alors le bœuf a dit:</vt:lpstr>
      <vt:lpstr>Alors l’ours a dit:</vt:lpstr>
      <vt:lpstr>Alors le loup a dit:</vt:lpstr>
      <vt:lpstr>Alors le chien a dit:</vt:lpstr>
      <vt:lpstr>Alors la chèvre a dit:</vt:lpstr>
      <vt:lpstr>Présentation PowerPoint</vt:lpstr>
      <vt:lpstr>Il était une fois, un fermier qui voulait emmener sa chèvre pour la vendre au marché. A l’entrée du pont, la chèvre refusa d’avancer.</vt:lpstr>
      <vt:lpstr>Alors le fermier a appelé un chien: </vt:lpstr>
      <vt:lpstr>Alors le fermier a appelé un loup </vt:lpstr>
      <vt:lpstr>Alors le fermier a appelé un ours</vt:lpstr>
      <vt:lpstr>Alors le fermier a appelé un bœuf.</vt:lpstr>
      <vt:lpstr>Alors le fermier a appelé une corde .</vt:lpstr>
      <vt:lpstr>Alors le fermier a appelé un rat.</vt:lpstr>
      <vt:lpstr>Alors le fermier a appelé un chat.</vt:lpstr>
      <vt:lpstr>Alors le fermier a appelé un bâton.</vt:lpstr>
      <vt:lpstr>Alors le fermier a appelé le feu.</vt:lpstr>
      <vt:lpstr>Alors le bâton a dit:</vt:lpstr>
      <vt:lpstr>Alors le chat a dit:</vt:lpstr>
      <vt:lpstr>Alors le rat a dit:</vt:lpstr>
      <vt:lpstr>Alors la corde a dit:</vt:lpstr>
      <vt:lpstr>Alors le bœuf a dit:</vt:lpstr>
      <vt:lpstr>Alors l’ours a dit:</vt:lpstr>
      <vt:lpstr>Alors le loup a dit:</vt:lpstr>
      <vt:lpstr>Alors le chien a dit:</vt:lpstr>
      <vt:lpstr>Alors la chèvre a dit: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CB</dc:creator>
  <cp:lastModifiedBy>CB</cp:lastModifiedBy>
  <cp:revision>18</cp:revision>
  <dcterms:created xsi:type="dcterms:W3CDTF">2017-11-13T13:19:40Z</dcterms:created>
  <dcterms:modified xsi:type="dcterms:W3CDTF">2020-04-07T16:54:21Z</dcterms:modified>
</cp:coreProperties>
</file>