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4" r:id="rId2"/>
    <p:sldId id="258" r:id="rId3"/>
    <p:sldId id="271" r:id="rId4"/>
    <p:sldId id="285" r:id="rId5"/>
    <p:sldId id="257" r:id="rId6"/>
    <p:sldId id="270" r:id="rId7"/>
    <p:sldId id="284" r:id="rId8"/>
    <p:sldId id="256" r:id="rId9"/>
    <p:sldId id="269" r:id="rId10"/>
    <p:sldId id="283" r:id="rId11"/>
    <p:sldId id="259" r:id="rId12"/>
    <p:sldId id="272" r:id="rId13"/>
    <p:sldId id="286" r:id="rId14"/>
    <p:sldId id="260" r:id="rId15"/>
    <p:sldId id="273" r:id="rId16"/>
    <p:sldId id="287" r:id="rId17"/>
    <p:sldId id="261" r:id="rId18"/>
    <p:sldId id="274" r:id="rId19"/>
    <p:sldId id="288" r:id="rId20"/>
    <p:sldId id="263" r:id="rId21"/>
    <p:sldId id="275" r:id="rId22"/>
    <p:sldId id="289" r:id="rId23"/>
    <p:sldId id="264" r:id="rId24"/>
    <p:sldId id="276" r:id="rId25"/>
    <p:sldId id="290" r:id="rId26"/>
    <p:sldId id="266" r:id="rId27"/>
    <p:sldId id="277" r:id="rId28"/>
    <p:sldId id="291" r:id="rId29"/>
    <p:sldId id="267" r:id="rId30"/>
    <p:sldId id="278" r:id="rId31"/>
    <p:sldId id="292" r:id="rId32"/>
    <p:sldId id="295" r:id="rId33"/>
    <p:sldId id="296" r:id="rId34"/>
    <p:sldId id="298" r:id="rId35"/>
    <p:sldId id="280" r:id="rId36"/>
    <p:sldId id="279" r:id="rId37"/>
    <p:sldId id="293" r:id="rId38"/>
    <p:sldId id="281" r:id="rId39"/>
    <p:sldId id="321" r:id="rId40"/>
    <p:sldId id="314" r:id="rId41"/>
    <p:sldId id="315" r:id="rId42"/>
    <p:sldId id="316" r:id="rId43"/>
    <p:sldId id="320" r:id="rId44"/>
    <p:sldId id="317" r:id="rId45"/>
    <p:sldId id="318" r:id="rId46"/>
    <p:sldId id="302" r:id="rId47"/>
    <p:sldId id="303" r:id="rId48"/>
    <p:sldId id="304" r:id="rId49"/>
    <p:sldId id="305" r:id="rId50"/>
    <p:sldId id="301" r:id="rId51"/>
    <p:sldId id="300" r:id="rId52"/>
    <p:sldId id="299" r:id="rId53"/>
    <p:sldId id="282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9" r:id="rId63"/>
    <p:sldId id="322" r:id="rId6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869"/>
    <a:srgbClr val="D7C5F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0625-8A68-4492-8D7C-CA122E77B324}" type="datetimeFigureOut">
              <a:rPr lang="fr-FR" smtClean="0"/>
              <a:pPr/>
              <a:t>13/10/2015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3EB7E80-6EA7-4C2D-B88E-02D0DACCD84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0625-8A68-4492-8D7C-CA122E77B324}" type="datetimeFigureOut">
              <a:rPr lang="fr-FR" smtClean="0"/>
              <a:pPr/>
              <a:t>13/10/2015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7E80-6EA7-4C2D-B88E-02D0DACCD8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0625-8A68-4492-8D7C-CA122E77B324}" type="datetimeFigureOut">
              <a:rPr lang="fr-FR" smtClean="0"/>
              <a:pPr/>
              <a:t>13/10/2015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7E80-6EA7-4C2D-B88E-02D0DACCD8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0625-8A68-4492-8D7C-CA122E77B324}" type="datetimeFigureOut">
              <a:rPr lang="fr-FR" smtClean="0"/>
              <a:pPr/>
              <a:t>13/10/2015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7E80-6EA7-4C2D-B88E-02D0DACCD84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0625-8A68-4492-8D7C-CA122E77B324}" type="datetimeFigureOut">
              <a:rPr lang="fr-FR" smtClean="0"/>
              <a:pPr/>
              <a:t>13/10/2015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EB7E80-6EA7-4C2D-B88E-02D0DACCD8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0625-8A68-4492-8D7C-CA122E77B324}" type="datetimeFigureOut">
              <a:rPr lang="fr-FR" smtClean="0"/>
              <a:pPr/>
              <a:t>13/10/2015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7E80-6EA7-4C2D-B88E-02D0DACCD84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0625-8A68-4492-8D7C-CA122E77B324}" type="datetimeFigureOut">
              <a:rPr lang="fr-FR" smtClean="0"/>
              <a:pPr/>
              <a:t>13/10/2015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7E80-6EA7-4C2D-B88E-02D0DACCD84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0625-8A68-4492-8D7C-CA122E77B324}" type="datetimeFigureOut">
              <a:rPr lang="fr-FR" smtClean="0"/>
              <a:pPr/>
              <a:t>13/10/2015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7E80-6EA7-4C2D-B88E-02D0DACCD8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0625-8A68-4492-8D7C-CA122E77B324}" type="datetimeFigureOut">
              <a:rPr lang="fr-FR" smtClean="0"/>
              <a:pPr/>
              <a:t>13/10/2015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7E80-6EA7-4C2D-B88E-02D0DACCD8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0625-8A68-4492-8D7C-CA122E77B324}" type="datetimeFigureOut">
              <a:rPr lang="fr-FR" smtClean="0"/>
              <a:pPr/>
              <a:t>13/10/2015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7E80-6EA7-4C2D-B88E-02D0DACCD84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0625-8A68-4492-8D7C-CA122E77B324}" type="datetimeFigureOut">
              <a:rPr lang="fr-FR" smtClean="0"/>
              <a:pPr/>
              <a:t>13/10/2015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EB7E80-6EA7-4C2D-B88E-02D0DACCD84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DE0625-8A68-4492-8D7C-CA122E77B324}" type="datetimeFigureOut">
              <a:rPr lang="fr-FR" smtClean="0"/>
              <a:pPr/>
              <a:t>13/10/2015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3EB7E80-6EA7-4C2D-B88E-02D0DACCD8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slide" Target="slide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1412776"/>
            <a:ext cx="5328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Jeux de mots: </a:t>
            </a:r>
          </a:p>
          <a:p>
            <a:pPr algn="ctr"/>
            <a:r>
              <a:rPr lang="fr-F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Homophones </a:t>
            </a:r>
            <a:endParaRPr lang="fr-F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3568" y="587727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dessins utilisés dans ce PPT ont été trouvés sur le site « </a:t>
            </a:r>
            <a:r>
              <a:rPr lang="fr-FR" b="1" dirty="0" err="1" smtClean="0"/>
              <a:t>crabouillage</a:t>
            </a:r>
            <a:r>
              <a:rPr lang="fr-FR" dirty="0" smtClean="0"/>
              <a:t> » pour </a:t>
            </a:r>
            <a:r>
              <a:rPr lang="fr-FR" dirty="0" err="1" smtClean="0"/>
              <a:t>orthos</a:t>
            </a:r>
            <a:endParaRPr lang="fr-FR" dirty="0" smtClean="0"/>
          </a:p>
          <a:p>
            <a:pPr algn="ctr"/>
            <a:r>
              <a:rPr lang="fr-FR" dirty="0" smtClean="0"/>
              <a:t>http://www.crabouillages.fr/ortho/index.php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436510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Regarder l’image et chercher le jeu de mot. </a:t>
            </a:r>
          </a:p>
          <a:p>
            <a:pPr algn="ctr"/>
            <a:r>
              <a:rPr lang="fr-FR" sz="1200" b="1" dirty="0" smtClean="0"/>
              <a:t>Si c’est trouvé, </a:t>
            </a:r>
            <a:r>
              <a:rPr lang="fr-FR" sz="1200" b="1" dirty="0" smtClean="0"/>
              <a:t>cliquer sur </a:t>
            </a:r>
            <a:r>
              <a:rPr lang="fr-FR" sz="1200" b="1" dirty="0" smtClean="0"/>
              <a:t>la flèche pour orthographier le mot, sinon </a:t>
            </a:r>
            <a:r>
              <a:rPr lang="fr-FR" sz="1200" b="1" dirty="0" smtClean="0"/>
              <a:t>cliquer </a:t>
            </a:r>
            <a:r>
              <a:rPr lang="fr-FR" sz="1200" b="1" dirty="0" smtClean="0"/>
              <a:t>sur le point d’interrogation pour avoir un indice. Si vous le souhaitez, cliquez sur les lettres pour lire la phrase proposée. </a:t>
            </a:r>
            <a:endParaRPr lang="fr-FR" sz="1200" b="1" dirty="0"/>
          </a:p>
        </p:txBody>
      </p:sp>
      <p:pic>
        <p:nvPicPr>
          <p:cNvPr id="5" name="Image 4" descr="penser_sin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564904"/>
            <a:ext cx="1192138" cy="1603709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683568" y="2492896"/>
            <a:ext cx="3024336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652120" y="2492896"/>
            <a:ext cx="3024336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Imag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199" y="2636912"/>
            <a:ext cx="1745019" cy="141448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724128" y="443711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Orthographe:</a:t>
            </a:r>
          </a:p>
          <a:p>
            <a:pPr algn="ctr"/>
            <a:r>
              <a:rPr lang="fr-FR" sz="1200" b="1" dirty="0" smtClean="0"/>
              <a:t>Après avoir fait l’exercice 1 pour se familiariser avec le vocabulaire, retrouver l’orthographe des homophones.</a:t>
            </a:r>
            <a:endParaRPr lang="fr-FR" sz="1200" b="1" dirty="0"/>
          </a:p>
        </p:txBody>
      </p:sp>
      <p:sp>
        <p:nvSpPr>
          <p:cNvPr id="11" name="Dodécagone 10"/>
          <p:cNvSpPr/>
          <p:nvPr/>
        </p:nvSpPr>
        <p:spPr>
          <a:xfrm>
            <a:off x="3059832" y="2636912"/>
            <a:ext cx="504056" cy="432048"/>
          </a:xfrm>
          <a:prstGeom prst="dodec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2" name="Dodécagone 11"/>
          <p:cNvSpPr/>
          <p:nvPr/>
        </p:nvSpPr>
        <p:spPr>
          <a:xfrm>
            <a:off x="5796136" y="2636912"/>
            <a:ext cx="504056" cy="432048"/>
          </a:xfrm>
          <a:prstGeom prst="dodec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3" name="Rectangle 1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hlinkClick r:id="" action="ppaction://hlinkshowjump?jump=nextslide"/>
          </p:cNvPr>
          <p:cNvSpPr/>
          <p:nvPr/>
        </p:nvSpPr>
        <p:spPr>
          <a:xfrm>
            <a:off x="539552" y="2132856"/>
            <a:ext cx="3312368" cy="345638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580112" y="2276872"/>
            <a:ext cx="3024336" cy="345638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g-gif-update.ph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6309320"/>
            <a:ext cx="1008112" cy="366953"/>
          </a:xfrm>
          <a:prstGeom prst="rect">
            <a:avLst/>
          </a:prstGeom>
        </p:spPr>
      </p:pic>
      <p:pic>
        <p:nvPicPr>
          <p:cNvPr id="17" name="Image 16" descr="Image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2564904"/>
            <a:ext cx="1700490" cy="1513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verre-a-pied-41-c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76672"/>
            <a:ext cx="2304256" cy="2304256"/>
          </a:xfrm>
          <a:prstGeom prst="rect">
            <a:avLst/>
          </a:prstGeom>
        </p:spPr>
      </p:pic>
      <p:pic>
        <p:nvPicPr>
          <p:cNvPr id="4" name="Image 3" descr="je2maux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548680"/>
            <a:ext cx="3429959" cy="2681472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3563888" y="4365104"/>
            <a:ext cx="2952328" cy="1512168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verre</a:t>
            </a:r>
            <a:endParaRPr lang="fr-FR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>
            <a:hlinkClick r:id="" action="ppaction://noaction">
              <a:snd r:embed="rId5" name="breeze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5724128" y="476672"/>
            <a:ext cx="3024336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e2maux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140968"/>
            <a:ext cx="2877312" cy="2578608"/>
          </a:xfrm>
          <a:prstGeom prst="rect">
            <a:avLst/>
          </a:prstGeom>
        </p:spPr>
      </p:pic>
      <p:sp>
        <p:nvSpPr>
          <p:cNvPr id="3" name="Rectangle 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12" descr="Afficher l'image d'origine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764704"/>
            <a:ext cx="2016224" cy="2016224"/>
          </a:xfrm>
          <a:prstGeom prst="rect">
            <a:avLst/>
          </a:prstGeom>
          <a:noFill/>
        </p:spPr>
      </p:pic>
      <p:pic>
        <p:nvPicPr>
          <p:cNvPr id="5" name="Image 4" descr="flech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5445224"/>
            <a:ext cx="1296144" cy="1059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e2maux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88640"/>
            <a:ext cx="2877312" cy="2578608"/>
          </a:xfrm>
          <a:prstGeom prst="rect">
            <a:avLst/>
          </a:prstGeom>
        </p:spPr>
      </p:pic>
      <p:pic>
        <p:nvPicPr>
          <p:cNvPr id="54274" name="Picture 2" descr="comment arreter le sang d une coup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933056"/>
            <a:ext cx="3714750" cy="2085976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059832" y="285293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Il s’est coupé, il y a du </a:t>
            </a:r>
            <a:r>
              <a:rPr lang="fr-FR" b="1" dirty="0" smtClean="0">
                <a:solidFill>
                  <a:srgbClr val="FF0000"/>
                </a:solidFill>
              </a:rPr>
              <a:t>cent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03848" y="609329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Il s’est coupé, il y a du </a:t>
            </a:r>
            <a:r>
              <a:rPr lang="fr-FR" b="1" dirty="0" smtClean="0">
                <a:solidFill>
                  <a:srgbClr val="92D050"/>
                </a:solidFill>
              </a:rPr>
              <a:t>sang</a:t>
            </a:r>
            <a:endParaRPr lang="fr-FR" b="1" dirty="0">
              <a:solidFill>
                <a:srgbClr val="92D05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059832" y="2852936"/>
            <a:ext cx="3312368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Cursive standard" pitchFamily="2" charset="0"/>
              </a:rPr>
              <a:t>a-b-c …</a:t>
            </a:r>
            <a:r>
              <a:rPr lang="fr-FR" b="1" dirty="0" smtClean="0">
                <a:solidFill>
                  <a:schemeClr val="tx1"/>
                </a:solidFill>
              </a:rPr>
              <a:t>?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059832" y="6093296"/>
            <a:ext cx="3312368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Cursive standard" pitchFamily="2" charset="0"/>
              </a:rPr>
              <a:t>a-b-c …</a:t>
            </a:r>
            <a:r>
              <a:rPr lang="fr-FR" b="1" dirty="0" smtClean="0">
                <a:solidFill>
                  <a:schemeClr val="tx1"/>
                </a:solidFill>
              </a:rPr>
              <a:t>?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3563888" y="4365104"/>
            <a:ext cx="2952328" cy="151216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sang</a:t>
            </a:r>
            <a:endParaRPr lang="fr-FR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Image 4" descr="je2maux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620688"/>
            <a:ext cx="2877312" cy="2578608"/>
          </a:xfrm>
          <a:prstGeom prst="rect">
            <a:avLst/>
          </a:prstGeom>
        </p:spPr>
      </p:pic>
      <p:pic>
        <p:nvPicPr>
          <p:cNvPr id="6" name="Picture 2" descr="comment arreter le sang d une coup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764704"/>
            <a:ext cx="3714750" cy="2085976"/>
          </a:xfrm>
          <a:prstGeom prst="rect">
            <a:avLst/>
          </a:prstGeom>
          <a:noFill/>
        </p:spPr>
      </p:pic>
      <p:sp>
        <p:nvSpPr>
          <p:cNvPr id="7" name="Rectangle 6">
            <a:hlinkClick r:id="" action="ppaction://noaction">
              <a:snd r:embed="rId5" name="breeze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4572000" y="476672"/>
            <a:ext cx="4176464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e2maux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861048"/>
            <a:ext cx="3787405" cy="1973944"/>
          </a:xfrm>
          <a:prstGeom prst="rect">
            <a:avLst/>
          </a:prstGeom>
        </p:spPr>
      </p:pic>
      <p:sp>
        <p:nvSpPr>
          <p:cNvPr id="3" name="Rectangle 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12" descr="Afficher l'image d'origine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764704"/>
            <a:ext cx="2016224" cy="2016224"/>
          </a:xfrm>
          <a:prstGeom prst="rect">
            <a:avLst/>
          </a:prstGeom>
          <a:noFill/>
        </p:spPr>
      </p:pic>
      <p:pic>
        <p:nvPicPr>
          <p:cNvPr id="5" name="Image 4" descr="flech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5445224"/>
            <a:ext cx="1296144" cy="1059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e2maux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20688"/>
            <a:ext cx="3787405" cy="1973944"/>
          </a:xfrm>
          <a:prstGeom prst="rect">
            <a:avLst/>
          </a:prstGeom>
        </p:spPr>
      </p:pic>
      <p:pic>
        <p:nvPicPr>
          <p:cNvPr id="55298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717032"/>
            <a:ext cx="3190875" cy="238125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059832" y="285293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Sur la table il y a </a:t>
            </a:r>
            <a:r>
              <a:rPr lang="fr-FR" dirty="0" smtClean="0">
                <a:solidFill>
                  <a:srgbClr val="FF0000"/>
                </a:solidFill>
              </a:rPr>
              <a:t>la </a:t>
            </a:r>
            <a:r>
              <a:rPr lang="fr-FR" b="1" dirty="0" smtClean="0">
                <a:solidFill>
                  <a:srgbClr val="FF0000"/>
                </a:solidFill>
              </a:rPr>
              <a:t>selle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03848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Sur la table il y a </a:t>
            </a:r>
            <a:r>
              <a:rPr lang="fr-FR" dirty="0" smtClean="0">
                <a:solidFill>
                  <a:srgbClr val="92D050"/>
                </a:solidFill>
              </a:rPr>
              <a:t>du sel</a:t>
            </a:r>
            <a:endParaRPr lang="fr-FR" b="1" dirty="0">
              <a:solidFill>
                <a:srgbClr val="92D05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059832" y="2780928"/>
            <a:ext cx="3312368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Cursive standard" pitchFamily="2" charset="0"/>
              </a:rPr>
              <a:t>a-b-c …</a:t>
            </a:r>
            <a:r>
              <a:rPr lang="fr-FR" b="1" dirty="0" smtClean="0">
                <a:solidFill>
                  <a:schemeClr val="tx1"/>
                </a:solidFill>
              </a:rPr>
              <a:t>?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059832" y="6237312"/>
            <a:ext cx="3312368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Cursive standard" pitchFamily="2" charset="0"/>
              </a:rPr>
              <a:t>a-b-c …</a:t>
            </a:r>
            <a:r>
              <a:rPr lang="fr-FR" b="1" dirty="0" smtClean="0">
                <a:solidFill>
                  <a:schemeClr val="tx1"/>
                </a:solidFill>
              </a:rPr>
              <a:t>?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3563888" y="4365104"/>
            <a:ext cx="2952328" cy="151216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</a:t>
            </a:r>
            <a:endParaRPr lang="fr-FR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Image 6" descr="je2maux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836712"/>
            <a:ext cx="3787405" cy="1973944"/>
          </a:xfrm>
          <a:prstGeom prst="rect">
            <a:avLst/>
          </a:prstGeom>
        </p:spPr>
      </p:pic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692696"/>
            <a:ext cx="3190875" cy="2381250"/>
          </a:xfrm>
          <a:prstGeom prst="rect">
            <a:avLst/>
          </a:prstGeom>
          <a:noFill/>
        </p:spPr>
      </p:pic>
      <p:sp>
        <p:nvSpPr>
          <p:cNvPr id="5" name="Rectangle 4">
            <a:hlinkClick r:id="" action="ppaction://noaction">
              <a:snd r:embed="rId5" name="breeze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5724128" y="476672"/>
            <a:ext cx="3024336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e2maux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429000"/>
            <a:ext cx="4099894" cy="2414768"/>
          </a:xfrm>
          <a:prstGeom prst="rect">
            <a:avLst/>
          </a:prstGeom>
        </p:spPr>
      </p:pic>
      <p:sp>
        <p:nvSpPr>
          <p:cNvPr id="3" name="Rectangle 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12" descr="Afficher l'image d'origine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764704"/>
            <a:ext cx="2016224" cy="2016224"/>
          </a:xfrm>
          <a:prstGeom prst="rect">
            <a:avLst/>
          </a:prstGeom>
          <a:noFill/>
        </p:spPr>
      </p:pic>
      <p:pic>
        <p:nvPicPr>
          <p:cNvPr id="5" name="Image 4" descr="flech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5445224"/>
            <a:ext cx="1296144" cy="1059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e2maux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620688"/>
            <a:ext cx="3600400" cy="2120575"/>
          </a:xfrm>
          <a:prstGeom prst="rect">
            <a:avLst/>
          </a:prstGeom>
        </p:spPr>
      </p:pic>
      <p:pic>
        <p:nvPicPr>
          <p:cNvPr id="56324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789040"/>
            <a:ext cx="2376264" cy="237626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203848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On pèse grâce à un petit </a:t>
            </a:r>
            <a:r>
              <a:rPr lang="fr-FR" b="1" dirty="0" smtClean="0">
                <a:solidFill>
                  <a:srgbClr val="92D050"/>
                </a:solidFill>
              </a:rPr>
              <a:t>poids</a:t>
            </a:r>
            <a:endParaRPr lang="fr-FR" b="1" dirty="0">
              <a:solidFill>
                <a:srgbClr val="92D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131840" y="27809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On pèse grâce à un</a:t>
            </a:r>
            <a:r>
              <a:rPr lang="fr-FR" b="1" dirty="0" smtClean="0">
                <a:solidFill>
                  <a:srgbClr val="92D050"/>
                </a:solidFill>
              </a:rPr>
              <a:t> </a:t>
            </a:r>
            <a:r>
              <a:rPr lang="fr-FR" dirty="0" smtClean="0"/>
              <a:t>petit</a:t>
            </a:r>
            <a:r>
              <a:rPr lang="fr-FR" b="1" dirty="0" smtClean="0">
                <a:solidFill>
                  <a:srgbClr val="92D05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pois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059832" y="2708920"/>
            <a:ext cx="3312368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Cursive standard" pitchFamily="2" charset="0"/>
              </a:rPr>
              <a:t>a-b-c …</a:t>
            </a:r>
            <a:r>
              <a:rPr lang="fr-FR" b="1" dirty="0" smtClean="0">
                <a:solidFill>
                  <a:schemeClr val="tx1"/>
                </a:solidFill>
              </a:rPr>
              <a:t>?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131840" y="6237312"/>
            <a:ext cx="3312368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Cursive standard" pitchFamily="2" charset="0"/>
              </a:rPr>
              <a:t>a-b-c …</a:t>
            </a:r>
            <a:r>
              <a:rPr lang="fr-FR" b="1" dirty="0" smtClean="0">
                <a:solidFill>
                  <a:schemeClr val="tx1"/>
                </a:solidFill>
              </a:rPr>
              <a:t>?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3563888" y="4365104"/>
            <a:ext cx="2952328" cy="151216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petit poids</a:t>
            </a:r>
            <a:endParaRPr lang="fr-FR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Image 4" descr="je2maux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908720"/>
            <a:ext cx="3600400" cy="2120575"/>
          </a:xfrm>
          <a:prstGeom prst="rect">
            <a:avLst/>
          </a:prstGeom>
        </p:spPr>
      </p:pic>
      <p:pic>
        <p:nvPicPr>
          <p:cNvPr id="6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700808"/>
            <a:ext cx="1368152" cy="1368152"/>
          </a:xfrm>
          <a:prstGeom prst="rect">
            <a:avLst/>
          </a:prstGeom>
          <a:noFill/>
        </p:spPr>
      </p:pic>
      <p:sp>
        <p:nvSpPr>
          <p:cNvPr id="7" name="Rectangle 6">
            <a:hlinkClick r:id="" action="ppaction://noaction">
              <a:snd r:embed="rId5" name="breeze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1043608" y="620688"/>
            <a:ext cx="3024336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e2maux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852936"/>
            <a:ext cx="2877312" cy="3377184"/>
          </a:xfrm>
          <a:prstGeom prst="rect">
            <a:avLst/>
          </a:prstGeom>
        </p:spPr>
      </p:pic>
      <p:sp>
        <p:nvSpPr>
          <p:cNvPr id="3" name="Rectangle 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12" descr="Afficher l'image d'origine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764704"/>
            <a:ext cx="2016224" cy="2016224"/>
          </a:xfrm>
          <a:prstGeom prst="rect">
            <a:avLst/>
          </a:prstGeom>
          <a:noFill/>
        </p:spPr>
      </p:pic>
      <p:pic>
        <p:nvPicPr>
          <p:cNvPr id="5" name="Image 4" descr="flech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5445224"/>
            <a:ext cx="1296144" cy="1059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e2maux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356992"/>
            <a:ext cx="2877312" cy="2511552"/>
          </a:xfrm>
          <a:prstGeom prst="rect">
            <a:avLst/>
          </a:prstGeom>
        </p:spPr>
      </p:pic>
      <p:sp>
        <p:nvSpPr>
          <p:cNvPr id="3" name="Rectangle 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12" descr="Afficher l'image d'origine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764704"/>
            <a:ext cx="2016224" cy="2016224"/>
          </a:xfrm>
          <a:prstGeom prst="rect">
            <a:avLst/>
          </a:prstGeom>
          <a:noFill/>
        </p:spPr>
      </p:pic>
      <p:pic>
        <p:nvPicPr>
          <p:cNvPr id="5" name="Image 4" descr="flech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5445224"/>
            <a:ext cx="1296144" cy="1059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e2maux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76672"/>
            <a:ext cx="2877312" cy="251155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987824" y="299695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</a:t>
            </a:r>
            <a:r>
              <a:rPr lang="fr-FR" dirty="0" smtClean="0">
                <a:solidFill>
                  <a:srgbClr val="FF0000"/>
                </a:solidFill>
              </a:rPr>
              <a:t>mètre</a:t>
            </a:r>
            <a:r>
              <a:rPr lang="fr-FR" dirty="0" smtClean="0"/>
              <a:t> écrit au tableau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87824" y="61653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</a:t>
            </a:r>
            <a:r>
              <a:rPr lang="fr-FR" dirty="0" smtClean="0">
                <a:solidFill>
                  <a:srgbClr val="92D050"/>
                </a:solidFill>
              </a:rPr>
              <a:t>maître</a:t>
            </a:r>
            <a:r>
              <a:rPr lang="fr-FR" dirty="0" smtClean="0"/>
              <a:t> écrit au tableau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987824" y="2996952"/>
            <a:ext cx="3312368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Cursive standard" pitchFamily="2" charset="0"/>
              </a:rPr>
              <a:t>a-b-c …</a:t>
            </a:r>
            <a:r>
              <a:rPr lang="fr-FR" b="1" dirty="0" smtClean="0">
                <a:solidFill>
                  <a:schemeClr val="tx1"/>
                </a:solidFill>
              </a:rPr>
              <a:t>?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059832" y="6093296"/>
            <a:ext cx="3312368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Cursive standard" pitchFamily="2" charset="0"/>
              </a:rPr>
              <a:t>a-b-c …</a:t>
            </a:r>
            <a:r>
              <a:rPr lang="fr-FR" b="1" dirty="0" smtClean="0">
                <a:solidFill>
                  <a:schemeClr val="tx1"/>
                </a:solidFill>
              </a:rPr>
              <a:t>?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44034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356992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3168352" cy="3168352"/>
          </a:xfrm>
          <a:prstGeom prst="rect">
            <a:avLst/>
          </a:prstGeom>
          <a:noFill/>
        </p:spPr>
      </p:pic>
      <p:sp>
        <p:nvSpPr>
          <p:cNvPr id="9" name="Rectangle à coins arrondis 8"/>
          <p:cNvSpPr/>
          <p:nvPr/>
        </p:nvSpPr>
        <p:spPr>
          <a:xfrm>
            <a:off x="3563888" y="4365104"/>
            <a:ext cx="2952328" cy="151216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mètre</a:t>
            </a:r>
            <a:endParaRPr lang="fr-FR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Image 6" descr="je2maux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548680"/>
            <a:ext cx="2877312" cy="2511552"/>
          </a:xfrm>
          <a:prstGeom prst="rect">
            <a:avLst/>
          </a:prstGeom>
        </p:spPr>
      </p:pic>
      <p:sp>
        <p:nvSpPr>
          <p:cNvPr id="5" name="Rectangle 4">
            <a:hlinkClick r:id="" action="ppaction://noaction">
              <a:snd r:embed="rId5" name="breeze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683568" y="332656"/>
            <a:ext cx="3024336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e2maux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429000"/>
            <a:ext cx="3774679" cy="2423152"/>
          </a:xfrm>
          <a:prstGeom prst="rect">
            <a:avLst/>
          </a:prstGeom>
        </p:spPr>
      </p:pic>
      <p:sp>
        <p:nvSpPr>
          <p:cNvPr id="3" name="Rectangle 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12" descr="Afficher l'image d'origine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764704"/>
            <a:ext cx="2016224" cy="2016224"/>
          </a:xfrm>
          <a:prstGeom prst="rect">
            <a:avLst/>
          </a:prstGeom>
          <a:noFill/>
        </p:spPr>
      </p:pic>
      <p:pic>
        <p:nvPicPr>
          <p:cNvPr id="5" name="Image 4" descr="flech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5445224"/>
            <a:ext cx="1296144" cy="1059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e2maux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60648"/>
            <a:ext cx="3774679" cy="2423152"/>
          </a:xfrm>
          <a:prstGeom prst="rect">
            <a:avLst/>
          </a:prstGeom>
        </p:spPr>
      </p:pic>
      <p:pic>
        <p:nvPicPr>
          <p:cNvPr id="58370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573016"/>
            <a:ext cx="3429000" cy="2057401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131840" y="27089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Ce soir il mange des </a:t>
            </a:r>
            <a:r>
              <a:rPr lang="fr-FR" b="1" dirty="0" smtClean="0">
                <a:solidFill>
                  <a:srgbClr val="FF0000"/>
                </a:solidFill>
              </a:rPr>
              <a:t>pattes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47864" y="56612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Ce soir il mange des </a:t>
            </a:r>
            <a:r>
              <a:rPr lang="fr-FR" b="1" dirty="0" smtClean="0">
                <a:solidFill>
                  <a:srgbClr val="92D050"/>
                </a:solidFill>
              </a:rPr>
              <a:t>pâtes</a:t>
            </a:r>
            <a:endParaRPr lang="fr-FR" b="1" dirty="0">
              <a:solidFill>
                <a:srgbClr val="92D05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131840" y="2636912"/>
            <a:ext cx="3312368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Cursive standard" pitchFamily="2" charset="0"/>
              </a:rPr>
              <a:t>a-b-c …</a:t>
            </a:r>
            <a:r>
              <a:rPr lang="fr-FR" b="1" dirty="0" smtClean="0">
                <a:solidFill>
                  <a:schemeClr val="tx1"/>
                </a:solidFill>
              </a:rPr>
              <a:t>?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203848" y="5661248"/>
            <a:ext cx="3312368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Cursive standard" pitchFamily="2" charset="0"/>
              </a:rPr>
              <a:t>a-b-c …</a:t>
            </a:r>
            <a:r>
              <a:rPr lang="fr-FR" b="1" dirty="0" smtClean="0">
                <a:solidFill>
                  <a:schemeClr val="tx1"/>
                </a:solidFill>
              </a:rPr>
              <a:t>?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3563888" y="4365104"/>
            <a:ext cx="2952328" cy="151216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pâtes</a:t>
            </a:r>
            <a:endParaRPr lang="fr-FR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Image 4" descr="je2maux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48680"/>
            <a:ext cx="3774679" cy="2423152"/>
          </a:xfrm>
          <a:prstGeom prst="rect">
            <a:avLst/>
          </a:prstGeom>
        </p:spPr>
      </p:pic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620688"/>
            <a:ext cx="3429000" cy="2057401"/>
          </a:xfrm>
          <a:prstGeom prst="rect">
            <a:avLst/>
          </a:prstGeom>
          <a:noFill/>
        </p:spPr>
      </p:pic>
      <p:sp>
        <p:nvSpPr>
          <p:cNvPr id="7" name="Rectangle 6">
            <a:hlinkClick r:id="" action="ppaction://noaction">
              <a:snd r:embed="rId5" name="breeze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5724128" y="476672"/>
            <a:ext cx="3024336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e2maux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140968"/>
            <a:ext cx="4603510" cy="2409040"/>
          </a:xfrm>
          <a:prstGeom prst="rect">
            <a:avLst/>
          </a:prstGeom>
        </p:spPr>
      </p:pic>
      <p:sp>
        <p:nvSpPr>
          <p:cNvPr id="3" name="Rectangle 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12" descr="Afficher l'image d'origine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764704"/>
            <a:ext cx="2016224" cy="2016224"/>
          </a:xfrm>
          <a:prstGeom prst="rect">
            <a:avLst/>
          </a:prstGeom>
          <a:noFill/>
        </p:spPr>
      </p:pic>
      <p:pic>
        <p:nvPicPr>
          <p:cNvPr id="5" name="Image 4" descr="flech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5445224"/>
            <a:ext cx="1296144" cy="1059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e2maux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476672"/>
            <a:ext cx="4603510" cy="2409040"/>
          </a:xfrm>
          <a:prstGeom prst="rect">
            <a:avLst/>
          </a:prstGeom>
        </p:spPr>
      </p:pic>
      <p:pic>
        <p:nvPicPr>
          <p:cNvPr id="59394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861048"/>
            <a:ext cx="2140497" cy="2140497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131840" y="299695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Il est midi et </a:t>
            </a:r>
            <a:r>
              <a:rPr lang="fr-FR" b="1" dirty="0" smtClean="0">
                <a:solidFill>
                  <a:srgbClr val="FF0000"/>
                </a:solidFill>
              </a:rPr>
              <a:t>car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75856" y="609329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Il est midi et </a:t>
            </a:r>
            <a:r>
              <a:rPr lang="fr-FR" b="1" dirty="0" smtClean="0">
                <a:solidFill>
                  <a:srgbClr val="FF0000"/>
                </a:solidFill>
              </a:rPr>
              <a:t>quart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059832" y="2924944"/>
            <a:ext cx="3312368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Cursive standard" pitchFamily="2" charset="0"/>
              </a:rPr>
              <a:t>a-b-c …</a:t>
            </a:r>
            <a:r>
              <a:rPr lang="fr-FR" b="1" dirty="0" smtClean="0">
                <a:solidFill>
                  <a:schemeClr val="tx1"/>
                </a:solidFill>
              </a:rPr>
              <a:t>?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059832" y="6093296"/>
            <a:ext cx="3312368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Cursive standard" pitchFamily="2" charset="0"/>
              </a:rPr>
              <a:t>a-b-c …</a:t>
            </a:r>
            <a:r>
              <a:rPr lang="fr-FR" b="1" dirty="0" smtClean="0">
                <a:solidFill>
                  <a:schemeClr val="tx1"/>
                </a:solidFill>
              </a:rPr>
              <a:t>?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3563888" y="4365104"/>
            <a:ext cx="2952328" cy="151216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midi et car</a:t>
            </a:r>
            <a:endParaRPr lang="fr-FR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Image 6" descr="je2maux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92696"/>
            <a:ext cx="4603510" cy="2409040"/>
          </a:xfrm>
          <a:prstGeom prst="rect">
            <a:avLst/>
          </a:prstGeom>
        </p:spPr>
      </p:pic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692696"/>
            <a:ext cx="2140497" cy="2140497"/>
          </a:xfrm>
          <a:prstGeom prst="rect">
            <a:avLst/>
          </a:prstGeom>
          <a:noFill/>
        </p:spPr>
      </p:pic>
      <p:sp>
        <p:nvSpPr>
          <p:cNvPr id="5" name="Rectangle 4">
            <a:hlinkClick r:id="" action="ppaction://noaction">
              <a:snd r:embed="rId5" name="breeze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179512" y="332656"/>
            <a:ext cx="5040560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e2maux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140968"/>
            <a:ext cx="3103395" cy="2965320"/>
          </a:xfrm>
          <a:prstGeom prst="rect">
            <a:avLst/>
          </a:prstGeom>
        </p:spPr>
      </p:pic>
      <p:sp>
        <p:nvSpPr>
          <p:cNvPr id="4" name="Rectangle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12" descr="Afficher l'image d'origine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764704"/>
            <a:ext cx="2016224" cy="2016224"/>
          </a:xfrm>
          <a:prstGeom prst="rect">
            <a:avLst/>
          </a:prstGeom>
          <a:noFill/>
        </p:spPr>
      </p:pic>
      <p:pic>
        <p:nvPicPr>
          <p:cNvPr id="6" name="Image 5" descr="flech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5445224"/>
            <a:ext cx="1296144" cy="1059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e2maux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32656"/>
            <a:ext cx="2208592" cy="2592288"/>
          </a:xfrm>
          <a:prstGeom prst="rect">
            <a:avLst/>
          </a:prstGeom>
        </p:spPr>
      </p:pic>
      <p:pic>
        <p:nvPicPr>
          <p:cNvPr id="53250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005064"/>
            <a:ext cx="2160240" cy="216024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563888" y="31409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Il boit un verre de </a:t>
            </a:r>
            <a:r>
              <a:rPr lang="fr-FR" b="1" dirty="0" smtClean="0">
                <a:solidFill>
                  <a:srgbClr val="FF0000"/>
                </a:solidFill>
              </a:rPr>
              <a:t>vingt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491880" y="63093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Il boit un verre de </a:t>
            </a:r>
            <a:r>
              <a:rPr lang="fr-FR" b="1" dirty="0" smtClean="0">
                <a:solidFill>
                  <a:srgbClr val="92D050"/>
                </a:solidFill>
              </a:rPr>
              <a:t>vin</a:t>
            </a:r>
            <a:endParaRPr lang="fr-FR" b="1" dirty="0">
              <a:solidFill>
                <a:srgbClr val="92D05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059832" y="3140968"/>
            <a:ext cx="3312368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Cursive standard" pitchFamily="2" charset="0"/>
              </a:rPr>
              <a:t>a-b-c …</a:t>
            </a:r>
            <a:r>
              <a:rPr lang="fr-FR" b="1" dirty="0" smtClean="0">
                <a:solidFill>
                  <a:schemeClr val="tx1"/>
                </a:solidFill>
              </a:rPr>
              <a:t>?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059832" y="6237312"/>
            <a:ext cx="3312368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Cursive standard" pitchFamily="2" charset="0"/>
              </a:rPr>
              <a:t>a-b-c …</a:t>
            </a:r>
            <a:r>
              <a:rPr lang="fr-FR" b="1" dirty="0" smtClean="0">
                <a:solidFill>
                  <a:schemeClr val="tx1"/>
                </a:solidFill>
              </a:rPr>
              <a:t>?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e2maux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32656"/>
            <a:ext cx="2877312" cy="2749296"/>
          </a:xfrm>
          <a:prstGeom prst="rect">
            <a:avLst/>
          </a:prstGeom>
        </p:spPr>
      </p:pic>
      <p:pic>
        <p:nvPicPr>
          <p:cNvPr id="28674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933056"/>
            <a:ext cx="2952328" cy="2215467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203848" y="314096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Il fait un </a:t>
            </a:r>
            <a:r>
              <a:rPr lang="fr-FR" b="1" dirty="0" smtClean="0">
                <a:solidFill>
                  <a:srgbClr val="FF0000"/>
                </a:solidFill>
              </a:rPr>
              <a:t>cygne</a:t>
            </a:r>
            <a:r>
              <a:rPr lang="fr-FR" dirty="0" smtClean="0"/>
              <a:t> de la main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75856" y="63093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Il fait un </a:t>
            </a:r>
            <a:r>
              <a:rPr lang="fr-FR" b="1" dirty="0" smtClean="0">
                <a:solidFill>
                  <a:srgbClr val="92D050"/>
                </a:solidFill>
              </a:rPr>
              <a:t>signe</a:t>
            </a:r>
            <a:r>
              <a:rPr lang="fr-FR" dirty="0" smtClean="0"/>
              <a:t> de la main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059832" y="3140968"/>
            <a:ext cx="3312368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Cursive standard" pitchFamily="2" charset="0"/>
              </a:rPr>
              <a:t>a-b-c …</a:t>
            </a:r>
            <a:r>
              <a:rPr lang="fr-FR" b="1" dirty="0" smtClean="0">
                <a:solidFill>
                  <a:schemeClr val="tx1"/>
                </a:solidFill>
              </a:rPr>
              <a:t>?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203848" y="6309320"/>
            <a:ext cx="3312368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Cursive standard" pitchFamily="2" charset="0"/>
              </a:rPr>
              <a:t>a-b-c …</a:t>
            </a:r>
            <a:r>
              <a:rPr lang="fr-FR" b="1" dirty="0" smtClean="0">
                <a:solidFill>
                  <a:schemeClr val="tx1"/>
                </a:solidFill>
              </a:rPr>
              <a:t>?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3563888" y="4365104"/>
            <a:ext cx="2952328" cy="151216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signe</a:t>
            </a:r>
            <a:endParaRPr lang="fr-FR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Image 4" descr="je2maux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548680"/>
            <a:ext cx="2877312" cy="2749296"/>
          </a:xfrm>
          <a:prstGeom prst="rect">
            <a:avLst/>
          </a:prstGeom>
        </p:spPr>
      </p:pic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980728"/>
            <a:ext cx="2952328" cy="2215467"/>
          </a:xfrm>
          <a:prstGeom prst="rect">
            <a:avLst/>
          </a:prstGeom>
          <a:noFill/>
        </p:spPr>
      </p:pic>
      <p:sp>
        <p:nvSpPr>
          <p:cNvPr id="7" name="Rectangle 6">
            <a:hlinkClick r:id="" action="ppaction://noaction">
              <a:snd r:embed="rId5" name="breeze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4932040" y="836712"/>
            <a:ext cx="3672408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e2maux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924944"/>
            <a:ext cx="2877312" cy="2761488"/>
          </a:xfrm>
          <a:prstGeom prst="rect">
            <a:avLst/>
          </a:prstGeom>
        </p:spPr>
      </p:pic>
      <p:sp>
        <p:nvSpPr>
          <p:cNvPr id="3" name="Rectangle 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12" descr="Afficher l'image d'origine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764704"/>
            <a:ext cx="2016224" cy="2016224"/>
          </a:xfrm>
          <a:prstGeom prst="rect">
            <a:avLst/>
          </a:prstGeom>
          <a:noFill/>
        </p:spPr>
      </p:pic>
      <p:pic>
        <p:nvPicPr>
          <p:cNvPr id="5" name="Image 4" descr="flech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5445224"/>
            <a:ext cx="1296144" cy="1059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933056"/>
            <a:ext cx="2857500" cy="2143125"/>
          </a:xfrm>
          <a:prstGeom prst="rect">
            <a:avLst/>
          </a:prstGeom>
          <a:noFill/>
        </p:spPr>
      </p:pic>
      <p:pic>
        <p:nvPicPr>
          <p:cNvPr id="3" name="Image 2" descr="je2maux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04664"/>
            <a:ext cx="2877312" cy="276148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131840" y="314096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</a:t>
            </a:r>
            <a:r>
              <a:rPr lang="fr-FR" b="1" dirty="0" smtClean="0">
                <a:solidFill>
                  <a:srgbClr val="FF0000"/>
                </a:solidFill>
              </a:rPr>
              <a:t>pies</a:t>
            </a:r>
            <a:r>
              <a:rPr lang="fr-FR" dirty="0" smtClean="0"/>
              <a:t> de la vache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03848" y="61653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</a:t>
            </a:r>
            <a:r>
              <a:rPr lang="fr-FR" b="1" dirty="0" smtClean="0">
                <a:solidFill>
                  <a:srgbClr val="92D050"/>
                </a:solidFill>
              </a:rPr>
              <a:t>pis</a:t>
            </a:r>
            <a:r>
              <a:rPr lang="fr-FR" dirty="0" smtClean="0"/>
              <a:t> de la vache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059832" y="3140968"/>
            <a:ext cx="3312368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Cursive standard" pitchFamily="2" charset="0"/>
              </a:rPr>
              <a:t>a-b-c …</a:t>
            </a:r>
            <a:r>
              <a:rPr lang="fr-FR" b="1" dirty="0" smtClean="0">
                <a:solidFill>
                  <a:schemeClr val="tx1"/>
                </a:solidFill>
              </a:rPr>
              <a:t>?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987824" y="6165304"/>
            <a:ext cx="3312368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Cursive standard" pitchFamily="2" charset="0"/>
              </a:rPr>
              <a:t>a-b-c …</a:t>
            </a:r>
            <a:r>
              <a:rPr lang="fr-FR" b="1" dirty="0" smtClean="0">
                <a:solidFill>
                  <a:schemeClr val="tx1"/>
                </a:solidFill>
              </a:rPr>
              <a:t>?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2857500" cy="2143125"/>
          </a:xfrm>
          <a:prstGeom prst="rect">
            <a:avLst/>
          </a:prstGeom>
          <a:noFill/>
        </p:spPr>
      </p:pic>
      <p:pic>
        <p:nvPicPr>
          <p:cNvPr id="3" name="Image 2" descr="je2maux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76672"/>
            <a:ext cx="2877312" cy="2761488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3563888" y="4365104"/>
            <a:ext cx="2952328" cy="1512168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pis</a:t>
            </a:r>
            <a:endParaRPr lang="fr-FR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e2maux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717032"/>
            <a:ext cx="4001226" cy="2136248"/>
          </a:xfrm>
          <a:prstGeom prst="rect">
            <a:avLst/>
          </a:prstGeom>
        </p:spPr>
      </p:pic>
      <p:sp>
        <p:nvSpPr>
          <p:cNvPr id="3" name="Rectangle 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12" descr="Afficher l'image d'origine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764704"/>
            <a:ext cx="2016224" cy="2016224"/>
          </a:xfrm>
          <a:prstGeom prst="rect">
            <a:avLst/>
          </a:prstGeom>
          <a:noFill/>
        </p:spPr>
      </p:pic>
      <p:pic>
        <p:nvPicPr>
          <p:cNvPr id="5" name="Image 4" descr="flech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5445224"/>
            <a:ext cx="1296144" cy="1059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e2maux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04664"/>
            <a:ext cx="4001226" cy="2136248"/>
          </a:xfrm>
          <a:prstGeom prst="rect">
            <a:avLst/>
          </a:prstGeom>
        </p:spPr>
      </p:pic>
      <p:pic>
        <p:nvPicPr>
          <p:cNvPr id="61442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212976"/>
            <a:ext cx="3810000" cy="28575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203848" y="26369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Il peint les </a:t>
            </a:r>
            <a:r>
              <a:rPr lang="fr-FR" b="1" dirty="0" smtClean="0">
                <a:solidFill>
                  <a:srgbClr val="FF0000"/>
                </a:solidFill>
              </a:rPr>
              <a:t>mûres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75856" y="61653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Il peint les </a:t>
            </a:r>
            <a:r>
              <a:rPr lang="fr-FR" b="1" dirty="0" smtClean="0">
                <a:solidFill>
                  <a:srgbClr val="92D050"/>
                </a:solidFill>
              </a:rPr>
              <a:t>murs</a:t>
            </a:r>
            <a:endParaRPr lang="fr-FR" b="1" dirty="0">
              <a:solidFill>
                <a:srgbClr val="92D05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059832" y="2564904"/>
            <a:ext cx="3312368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Cursive standard" pitchFamily="2" charset="0"/>
              </a:rPr>
              <a:t>a-b-c …</a:t>
            </a:r>
            <a:r>
              <a:rPr lang="fr-FR" b="1" dirty="0" smtClean="0">
                <a:solidFill>
                  <a:schemeClr val="tx1"/>
                </a:solidFill>
              </a:rPr>
              <a:t>?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131840" y="6165304"/>
            <a:ext cx="3312368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Cursive standard" pitchFamily="2" charset="0"/>
              </a:rPr>
              <a:t>a-b-c …</a:t>
            </a:r>
            <a:r>
              <a:rPr lang="fr-FR" b="1" dirty="0" smtClean="0">
                <a:solidFill>
                  <a:schemeClr val="tx1"/>
                </a:solidFill>
              </a:rPr>
              <a:t>?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3563888" y="4365104"/>
            <a:ext cx="2952328" cy="151216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mur</a:t>
            </a:r>
            <a:endParaRPr lang="fr-FR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Image 6" descr="je2maux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4001226" cy="2136248"/>
          </a:xfrm>
          <a:prstGeom prst="rect">
            <a:avLst/>
          </a:prstGeom>
        </p:spPr>
      </p:pic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76672"/>
            <a:ext cx="3810000" cy="2857500"/>
          </a:xfrm>
          <a:prstGeom prst="rect">
            <a:avLst/>
          </a:prstGeom>
          <a:noFill/>
        </p:spPr>
      </p:pic>
      <p:sp>
        <p:nvSpPr>
          <p:cNvPr id="5" name="Rectangle 4">
            <a:hlinkClick r:id="" action="ppaction://noaction">
              <a:snd r:embed="rId5" name="breeze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hlinkshowjump?jump=nextslide">
              <a:snd r:embed="rId6" name="applause.wav"/>
            </a:hlinkClick>
          </p:cNvPr>
          <p:cNvSpPr/>
          <p:nvPr/>
        </p:nvSpPr>
        <p:spPr>
          <a:xfrm>
            <a:off x="4716016" y="260648"/>
            <a:ext cx="4248472" cy="30243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54c315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7362" y="885825"/>
            <a:ext cx="5629275" cy="5086350"/>
          </a:xfrm>
          <a:prstGeom prst="rect">
            <a:avLst/>
          </a:prstGeom>
        </p:spPr>
      </p:pic>
      <p:sp>
        <p:nvSpPr>
          <p:cNvPr id="3" name="Bouton d'action : Début 2">
            <a:hlinkClick r:id="" action="ppaction://hlinkshowjump?jump=firstslide" highlightClick="1"/>
          </p:cNvPr>
          <p:cNvSpPr/>
          <p:nvPr/>
        </p:nvSpPr>
        <p:spPr>
          <a:xfrm>
            <a:off x="323528" y="5589240"/>
            <a:ext cx="1512168" cy="792088"/>
          </a:xfrm>
          <a:prstGeom prst="actionButtonBeginning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Bouton d'action : Suivant 3">
            <a:hlinkClick r:id="" action="ppaction://hlinkshowjump?jump=nextslide" highlightClick="1"/>
          </p:cNvPr>
          <p:cNvSpPr/>
          <p:nvPr/>
        </p:nvSpPr>
        <p:spPr>
          <a:xfrm>
            <a:off x="7308304" y="5661248"/>
            <a:ext cx="1512168" cy="79208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omment arreter le sang d une coup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3073583" cy="1725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067944" y="260648"/>
          <a:ext cx="4824536" cy="6264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6134"/>
                <a:gridCol w="1206134"/>
                <a:gridCol w="1206134"/>
                <a:gridCol w="1206134"/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ballet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balai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vingt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sang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cent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selle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poids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maître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mètre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pâte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patte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car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quart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cygne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signe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mûre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mur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6516216" y="1340768"/>
            <a:ext cx="115212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3563888" y="4365104"/>
            <a:ext cx="2952328" cy="151216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vingt</a:t>
            </a:r>
            <a:endParaRPr lang="fr-FR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Image 6" descr="je2maux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692696"/>
            <a:ext cx="2208592" cy="2592288"/>
          </a:xfrm>
          <a:prstGeom prst="rect">
            <a:avLst/>
          </a:prstGeom>
        </p:spPr>
      </p:pic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980728"/>
            <a:ext cx="2232248" cy="2232248"/>
          </a:xfrm>
          <a:prstGeom prst="rect">
            <a:avLst/>
          </a:prstGeom>
          <a:noFill/>
        </p:spPr>
      </p:pic>
      <p:sp>
        <p:nvSpPr>
          <p:cNvPr id="5" name="Rectangle 4">
            <a:hlinkClick r:id="" action="ppaction://noaction">
              <a:snd r:embed="rId5" name="breeze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5436096" y="548680"/>
            <a:ext cx="3024336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2376264" cy="3569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067944" y="260648"/>
          <a:ext cx="4824536" cy="6264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6134"/>
                <a:gridCol w="1206134"/>
                <a:gridCol w="1206134"/>
                <a:gridCol w="1206134"/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ballet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balai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vingt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sang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cent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selle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poids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maître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mètre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pâte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patte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car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quart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cygne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signe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mûre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mur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4067944" y="1340768"/>
            <a:ext cx="115212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067944" y="260648"/>
          <a:ext cx="4824536" cy="6264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6134"/>
                <a:gridCol w="1206134"/>
                <a:gridCol w="1206134"/>
                <a:gridCol w="1206134"/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ballet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balai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vingt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sang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cent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selle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poids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maître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mètre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pâte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patte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car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quart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cygne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signe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mûre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mur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>
            <a:hlinkClick r:id="" action="ppaction://noaction">
              <a:snd r:embed="rId2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hlinkshowjump?jump=nextslide">
              <a:snd r:embed="rId3" name="cashreg.wav"/>
            </a:hlinkClick>
          </p:cNvPr>
          <p:cNvSpPr/>
          <p:nvPr/>
        </p:nvSpPr>
        <p:spPr>
          <a:xfrm>
            <a:off x="4067944" y="3429000"/>
            <a:ext cx="115212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554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844824"/>
            <a:ext cx="2915816" cy="2915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067944" y="260648"/>
          <a:ext cx="4824536" cy="6264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6134"/>
                <a:gridCol w="1206134"/>
                <a:gridCol w="1206134"/>
                <a:gridCol w="1206134"/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ballet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balai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vingt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sang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cent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selle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poids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maître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mètre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pâte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patte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car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quart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cygne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signe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mûre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mur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</a:tr>
            </a:tbl>
          </a:graphicData>
        </a:graphic>
      </p:graphicFrame>
      <p:pic>
        <p:nvPicPr>
          <p:cNvPr id="55298" name="Picture 2" descr="D:\IMAGES\jeux de mots\29072890cie-bejart-ballet-lausan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3333751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6516216" y="260648"/>
            <a:ext cx="115212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067944" y="260648"/>
          <a:ext cx="4824536" cy="6264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6134"/>
                <a:gridCol w="1206134"/>
                <a:gridCol w="1206134"/>
                <a:gridCol w="1206134"/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ballet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balai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vingt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sang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cent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selle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poids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maître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mètre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pâte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patte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car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quart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cygne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signe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mûre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mur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</a:tr>
            </a:tbl>
          </a:graphicData>
        </a:graphic>
      </p:graphicFrame>
      <p:pic>
        <p:nvPicPr>
          <p:cNvPr id="74754" name="Picture 2" descr="D:\IMAGES\jeux de mots\je2maux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213" y="1344613"/>
            <a:ext cx="2876550" cy="3376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5292080" y="1340768"/>
            <a:ext cx="115212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067944" y="260648"/>
          <a:ext cx="4824536" cy="6264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6134"/>
                <a:gridCol w="1206134"/>
                <a:gridCol w="1206134"/>
                <a:gridCol w="1206134"/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ballet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balai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vingt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sang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cent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selle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poids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maître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mètre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pâte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patte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car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quart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cygne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signe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mûre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mur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</a:tr>
            </a:tbl>
          </a:graphicData>
        </a:graphic>
      </p:graphicFrame>
      <p:pic>
        <p:nvPicPr>
          <p:cNvPr id="56322" name="Picture 2" descr="D:\IMAGES\jeux de mots\ALIMENT_Saliere_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3190875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5364088" y="2348880"/>
            <a:ext cx="115212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067944" y="260648"/>
          <a:ext cx="4824536" cy="6264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6134"/>
                <a:gridCol w="1206134"/>
                <a:gridCol w="1206134"/>
                <a:gridCol w="1206134"/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ballet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balai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vingt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sang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cent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selle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poids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maître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mètre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pâte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patte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car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quart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cygne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signe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mûre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mur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</a:tr>
            </a:tbl>
          </a:graphicData>
        </a:graphic>
      </p:graphicFrame>
      <p:pic>
        <p:nvPicPr>
          <p:cNvPr id="57346" name="Picture 2" descr="D:\IMAGES\jeux de mots\cast-member-pitt-arrives-on-the-red-carpet-ahead-of-the-screening-of-the-film-killing-them-softly-in-competition-at-the-65th-cannes-film-festival-1_968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3207941" cy="2407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7884368" y="4437112"/>
            <a:ext cx="115212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067944" y="260648"/>
          <a:ext cx="4824536" cy="6264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6134"/>
                <a:gridCol w="1206134"/>
                <a:gridCol w="1206134"/>
                <a:gridCol w="1206134"/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ballet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balai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vingt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sang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cent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selle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poids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maître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mètre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pâte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patte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car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quart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cygne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signe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mûre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mur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</a:tr>
            </a:tbl>
          </a:graphicData>
        </a:graphic>
      </p:graphicFrame>
      <p:pic>
        <p:nvPicPr>
          <p:cNvPr id="58370" name="Picture 2" descr="D:\IMAGES\jeux de mots\je2maux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2876550" cy="2749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6516216" y="4509120"/>
            <a:ext cx="115212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067944" y="260648"/>
          <a:ext cx="4824536" cy="6264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6134"/>
                <a:gridCol w="1206134"/>
                <a:gridCol w="1206134"/>
                <a:gridCol w="1206134"/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ballet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balai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vingt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sang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cent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selle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poids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maître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mètre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pâte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patte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car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quart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cygne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signe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mûre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mur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</a:tr>
            </a:tbl>
          </a:graphicData>
        </a:graphic>
      </p:graphicFrame>
      <p:pic>
        <p:nvPicPr>
          <p:cNvPr id="59394" name="Picture 2" descr="D:\IMAGES\jeux de mots\je2maux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2876550" cy="2560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7740352" y="260648"/>
            <a:ext cx="115212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067944" y="260648"/>
          <a:ext cx="4824536" cy="6264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6134"/>
                <a:gridCol w="1206134"/>
                <a:gridCol w="1206134"/>
                <a:gridCol w="1206134"/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ballet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balai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vingt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sang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cent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selle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poids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maître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mètre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pâte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patte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car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quart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cygne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signe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mûre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mur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</a:tr>
            </a:tbl>
          </a:graphicData>
        </a:graphic>
      </p:graphicFrame>
      <p:pic>
        <p:nvPicPr>
          <p:cNvPr id="60418" name="Picture 2" descr="D:\IMAGES\jeux de mots\je2maux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2876550" cy="2249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5364088" y="260648"/>
            <a:ext cx="115212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067944" y="260648"/>
          <a:ext cx="4824536" cy="6264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6134"/>
                <a:gridCol w="1206134"/>
                <a:gridCol w="1206134"/>
                <a:gridCol w="1206134"/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ballet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balai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vingt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sang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cent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selle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poids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maître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mètre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pâte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patte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car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quart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cygne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signe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mûre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mur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</a:tr>
            </a:tbl>
          </a:graphicData>
        </a:graphic>
      </p:graphicFrame>
      <p:pic>
        <p:nvPicPr>
          <p:cNvPr id="61442" name="Picture 2" descr="D:\IMAGES\jeux de mots\midi-et-quart-a-l-horloge-520bf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9452"/>
            <a:ext cx="223224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5292080" y="4437112"/>
            <a:ext cx="115212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e2maux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212976"/>
            <a:ext cx="3528392" cy="3139671"/>
          </a:xfrm>
          <a:prstGeom prst="rect">
            <a:avLst/>
          </a:prstGeom>
        </p:spPr>
      </p:pic>
      <p:sp>
        <p:nvSpPr>
          <p:cNvPr id="3" name="Rectangle 2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12" descr="Afficher l'image d'origine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764704"/>
            <a:ext cx="2016224" cy="2016224"/>
          </a:xfrm>
          <a:prstGeom prst="rect">
            <a:avLst/>
          </a:prstGeom>
          <a:noFill/>
        </p:spPr>
      </p:pic>
      <p:pic>
        <p:nvPicPr>
          <p:cNvPr id="5" name="Image 4" descr="flech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5445224"/>
            <a:ext cx="1296144" cy="1059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067944" y="260648"/>
          <a:ext cx="4824536" cy="6264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6134"/>
                <a:gridCol w="1206134"/>
                <a:gridCol w="1206134"/>
                <a:gridCol w="1206134"/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ballet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balai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vingt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sang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cent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selle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poids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maître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mètre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pâte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patte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car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quart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cygne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signe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mûre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mur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</a:tr>
            </a:tbl>
          </a:graphicData>
        </a:graphic>
      </p:graphicFrame>
      <p:pic>
        <p:nvPicPr>
          <p:cNvPr id="62466" name="Picture 2" descr="D:\IMAGES\jeux de mots\je2maux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2876550" cy="2511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5292080" y="3429000"/>
            <a:ext cx="115212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067944" y="260648"/>
          <a:ext cx="4824536" cy="6264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6134"/>
                <a:gridCol w="1206134"/>
                <a:gridCol w="1206134"/>
                <a:gridCol w="1206134"/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ballet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balai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vingt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sang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cent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selle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poids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maître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mètre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pâtes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patte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car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quart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cygne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signe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mûre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mur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</a:tr>
            </a:tbl>
          </a:graphicData>
        </a:graphic>
      </p:graphicFrame>
      <p:pic>
        <p:nvPicPr>
          <p:cNvPr id="63490" name="Picture 2" descr="D:\IMAGES\jeux de mots\m2cl6c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34290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-10852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6516216" y="3429000"/>
            <a:ext cx="115212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067944" y="260648"/>
          <a:ext cx="4824536" cy="6264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6134"/>
                <a:gridCol w="1206134"/>
                <a:gridCol w="1206134"/>
                <a:gridCol w="1206134"/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ballet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balai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vingt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sang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cent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selle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poids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maître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mètre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pâtes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pattes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car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quart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cygne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signe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mûre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mur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</a:tr>
            </a:tbl>
          </a:graphicData>
        </a:graphic>
      </p:graphicFrame>
      <p:pic>
        <p:nvPicPr>
          <p:cNvPr id="64514" name="Picture 2" descr="D:\IMAGES\jeux de mots\je2maux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3100740" cy="1991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-108520" y="-243408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7740352" y="3429000"/>
            <a:ext cx="115212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067944" y="260648"/>
          <a:ext cx="4824536" cy="6264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6134"/>
                <a:gridCol w="1206134"/>
                <a:gridCol w="1206134"/>
                <a:gridCol w="1206134"/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ballet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balai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vingt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sang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cent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selle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poids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maître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mètre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pâte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patte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car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quart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cygne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signe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mûre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mur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D:\IMAGES\jeux de mots\peindre-bande-pein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2863313" cy="2147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7740352" y="5517232"/>
            <a:ext cx="115212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067944" y="260648"/>
          <a:ext cx="4824536" cy="6264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6134"/>
                <a:gridCol w="1206134"/>
                <a:gridCol w="1206134"/>
                <a:gridCol w="1206134"/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ballet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balai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vingt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sang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cent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selle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poids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maître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mètre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pâte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patte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car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quart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cygne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signe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mûre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mur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</a:tr>
            </a:tbl>
          </a:graphicData>
        </a:graphic>
      </p:graphicFrame>
      <p:pic>
        <p:nvPicPr>
          <p:cNvPr id="65538" name="Picture 2" descr="D:\IMAGES\jeux de mots\poids-individuel-rond-laiton-500-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20888"/>
            <a:ext cx="2088232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7740352" y="2420888"/>
            <a:ext cx="115212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067944" y="260648"/>
          <a:ext cx="4824536" cy="6264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6134"/>
                <a:gridCol w="1206134"/>
                <a:gridCol w="1206134"/>
                <a:gridCol w="1206134"/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ballet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balai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vingt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sang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cent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selle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poids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maître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mètre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pâte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patte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car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quart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cygne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signe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mûre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mur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</a:tr>
            </a:tbl>
          </a:graphicData>
        </a:graphic>
      </p:graphicFrame>
      <p:pic>
        <p:nvPicPr>
          <p:cNvPr id="66562" name="Picture 2" descr="D:\IMAGES\jeux de mots\pisVa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2912641" cy="2184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4067944" y="5517232"/>
            <a:ext cx="115212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067944" y="260648"/>
          <a:ext cx="4824536" cy="6264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6134"/>
                <a:gridCol w="1206134"/>
                <a:gridCol w="1206134"/>
                <a:gridCol w="1206134"/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ballet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balai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vingt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sang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cent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selle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poids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maître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mètre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pâte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patte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car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quart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cygne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signe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mûre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mur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</a:tr>
            </a:tbl>
          </a:graphicData>
        </a:graphic>
      </p:graphicFrame>
      <p:pic>
        <p:nvPicPr>
          <p:cNvPr id="67586" name="Picture 2" descr="D:\IMAGES\jeux de mots\verre-a-pied-41-c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3078064" cy="3078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4067944" y="260648"/>
            <a:ext cx="115212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067944" y="260648"/>
          <a:ext cx="4824536" cy="6264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6134"/>
                <a:gridCol w="1206134"/>
                <a:gridCol w="1206134"/>
                <a:gridCol w="1206134"/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ballet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balai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vingt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sang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cent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selle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poids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maître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mètre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pâte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patte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car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quart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cygne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signe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mûre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mur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</a:tr>
            </a:tbl>
          </a:graphicData>
        </a:graphic>
      </p:graphicFrame>
      <p:pic>
        <p:nvPicPr>
          <p:cNvPr id="68610" name="Picture 2" descr="D:\IMAGES\jeux de mots\je2maux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2876550" cy="2762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5220072" y="5517232"/>
            <a:ext cx="115212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067944" y="260648"/>
          <a:ext cx="4824536" cy="6264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6134"/>
                <a:gridCol w="1206134"/>
                <a:gridCol w="1206134"/>
                <a:gridCol w="1206134"/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ballet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balai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vingt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sang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cent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selle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poids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maître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mètre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pâte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patte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car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quart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cygne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signe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mûre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mur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</a:tr>
            </a:tbl>
          </a:graphicData>
        </a:graphic>
      </p:graphicFrame>
      <p:pic>
        <p:nvPicPr>
          <p:cNvPr id="69634" name="Picture 2" descr="D:\IMAGES\jeux de mots\je2maux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2876550" cy="1695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Connecteur droit avec flèche 4"/>
          <p:cNvCxnSpPr/>
          <p:nvPr/>
        </p:nvCxnSpPr>
        <p:spPr>
          <a:xfrm flipH="1">
            <a:off x="2987824" y="2708920"/>
            <a:ext cx="144016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6516216" y="2348880"/>
            <a:ext cx="115212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067944" y="260648"/>
          <a:ext cx="4824536" cy="6264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6134"/>
                <a:gridCol w="1206134"/>
                <a:gridCol w="1206134"/>
                <a:gridCol w="1206134"/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ballet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balai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vingt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sang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cent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selle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poids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maître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mètre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pâte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patte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car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quart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cygne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signe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mûre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mur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</a:tr>
            </a:tbl>
          </a:graphicData>
        </a:graphic>
      </p:graphicFrame>
      <p:pic>
        <p:nvPicPr>
          <p:cNvPr id="70658" name="Picture 2" descr="D:\IMAGES\jeux de mots\je2maux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2876550" cy="150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4067944" y="4437112"/>
            <a:ext cx="115212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e2maux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32656"/>
            <a:ext cx="2877312" cy="2560320"/>
          </a:xfrm>
          <a:prstGeom prst="rect">
            <a:avLst/>
          </a:prstGeom>
        </p:spPr>
      </p:pic>
      <p:pic>
        <p:nvPicPr>
          <p:cNvPr id="52226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005064"/>
            <a:ext cx="3333750" cy="19050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563888" y="31409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Ils regardent un </a:t>
            </a:r>
            <a:r>
              <a:rPr lang="fr-FR" b="1" dirty="0" smtClean="0">
                <a:solidFill>
                  <a:srgbClr val="FF0000"/>
                </a:solidFill>
              </a:rPr>
              <a:t>balai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63888" y="60212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Ils regardent un </a:t>
            </a:r>
            <a:r>
              <a:rPr lang="fr-FR" b="1" dirty="0" smtClean="0">
                <a:solidFill>
                  <a:srgbClr val="92D050"/>
                </a:solidFill>
              </a:rPr>
              <a:t>ballet</a:t>
            </a:r>
            <a:endParaRPr lang="fr-FR" b="1" dirty="0">
              <a:solidFill>
                <a:srgbClr val="92D05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059832" y="3140968"/>
            <a:ext cx="3312368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Cursive standard" pitchFamily="2" charset="0"/>
              </a:rPr>
              <a:t>a-b-c …</a:t>
            </a:r>
            <a:r>
              <a:rPr lang="fr-FR" b="1" dirty="0" smtClean="0">
                <a:solidFill>
                  <a:schemeClr val="tx1"/>
                </a:solidFill>
              </a:rPr>
              <a:t>?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059832" y="6021288"/>
            <a:ext cx="3312368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Cursive standard" pitchFamily="2" charset="0"/>
              </a:rPr>
              <a:t>a-b-c …</a:t>
            </a:r>
            <a:r>
              <a:rPr lang="fr-FR" b="1" dirty="0" smtClean="0">
                <a:solidFill>
                  <a:schemeClr val="tx1"/>
                </a:solidFill>
              </a:rPr>
              <a:t>?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067944" y="260648"/>
          <a:ext cx="4824536" cy="6264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6134"/>
                <a:gridCol w="1206134"/>
                <a:gridCol w="1206134"/>
                <a:gridCol w="1206134"/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ballet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balai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vingt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sang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cent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selle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poids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maître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mètre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pâte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patte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car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quart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cygne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signe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mûre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mur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</a:tr>
            </a:tbl>
          </a:graphicData>
        </a:graphic>
      </p:graphicFrame>
      <p:pic>
        <p:nvPicPr>
          <p:cNvPr id="71682" name="Picture 2" descr="D:\IMAGES\jeux de mots\je2maux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2876550" cy="153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6516216" y="5517232"/>
            <a:ext cx="115212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067944" y="260648"/>
          <a:ext cx="4824536" cy="6264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6134"/>
                <a:gridCol w="1206134"/>
                <a:gridCol w="1206134"/>
                <a:gridCol w="1206134"/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ballet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balai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vingt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sang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cent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selle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poids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maître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mètre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pâte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patte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car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quart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cygne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signe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mûre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mur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</a:tr>
            </a:tbl>
          </a:graphicData>
        </a:graphic>
      </p:graphicFrame>
      <p:pic>
        <p:nvPicPr>
          <p:cNvPr id="72706" name="Picture 2" descr="D:\IMAGES\jeux de mots\je2maux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52936"/>
            <a:ext cx="2876550" cy="1500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hlinkClick r:id="" action="ppaction://hlinkshowjump?jump=nextslide">
              <a:snd r:embed="rId4" name="cashreg.wav"/>
            </a:hlinkClick>
          </p:cNvPr>
          <p:cNvSpPr/>
          <p:nvPr/>
        </p:nvSpPr>
        <p:spPr>
          <a:xfrm>
            <a:off x="4067944" y="2348880"/>
            <a:ext cx="115212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067944" y="260648"/>
          <a:ext cx="4824536" cy="6264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06134"/>
                <a:gridCol w="1206134"/>
                <a:gridCol w="1206134"/>
                <a:gridCol w="1206134"/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ver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ballet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balai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ED8869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vingt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sang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cent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selle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sel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poids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maître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mètre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pâte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patte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car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quart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cygne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signe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pis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pie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mûre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latin typeface="Comic Sans MS" pitchFamily="66" charset="0"/>
                        </a:rPr>
                        <a:t>mur</a:t>
                      </a:r>
                      <a:endParaRPr lang="fr-F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rgbClr val="D7C5F7"/>
                    </a:solidFill>
                  </a:tcPr>
                </a:tc>
              </a:tr>
            </a:tbl>
          </a:graphicData>
        </a:graphic>
      </p:graphicFrame>
      <p:pic>
        <p:nvPicPr>
          <p:cNvPr id="73730" name="Picture 2" descr="D:\IMAGES\jeux de mots\je2maux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2876550" cy="2578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>
            <a:hlinkClick r:id="" action="ppaction://noaction">
              <a:snd r:embed="rId3" name="hammer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7668344" y="1340768"/>
            <a:ext cx="115212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94969493gif-trop-cool-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484784"/>
            <a:ext cx="3514725" cy="3448050"/>
          </a:xfrm>
          <a:prstGeom prst="rect">
            <a:avLst/>
          </a:prstGeom>
        </p:spPr>
      </p:pic>
      <p:sp>
        <p:nvSpPr>
          <p:cNvPr id="3" name="Bouton d'action : Début 2">
            <a:hlinkClick r:id="" action="ppaction://hlinkshowjump?jump=firstslide" highlightClick="1"/>
          </p:cNvPr>
          <p:cNvSpPr/>
          <p:nvPr/>
        </p:nvSpPr>
        <p:spPr>
          <a:xfrm>
            <a:off x="539552" y="5733256"/>
            <a:ext cx="1080120" cy="72008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3563888" y="4365104"/>
            <a:ext cx="2952328" cy="151216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balai</a:t>
            </a:r>
            <a:endParaRPr lang="fr-FR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Image 4" descr="je2maux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76672"/>
            <a:ext cx="2877312" cy="2560320"/>
          </a:xfrm>
          <a:prstGeom prst="rect">
            <a:avLst/>
          </a:prstGeom>
        </p:spPr>
      </p:pic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836712"/>
            <a:ext cx="3333750" cy="1905000"/>
          </a:xfrm>
          <a:prstGeom prst="rect">
            <a:avLst/>
          </a:prstGeom>
          <a:noFill/>
        </p:spPr>
      </p:pic>
      <p:sp>
        <p:nvSpPr>
          <p:cNvPr id="7" name="Rectangle 6">
            <a:hlinkClick r:id="" action="ppaction://noaction">
              <a:snd r:embed="rId5" name="breeze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1043608" y="476672"/>
            <a:ext cx="3024336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Laver son linge sale en famille: Régler les fâcheuses affaires au sein du groupe concerné et non en public, discrètement et sans témoins.: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68" name="AutoShape 4" descr="https://s-media-cache-ak0.pinimg.com/originals/a0/9b/1c/a09b1c60cbf69433d283e6795a791fa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70" name="AutoShape 6" descr="https://s-media-cache-ak0.pinimg.com/originals/a0/9b/1c/a09b1c60cbf69433d283e6795a791fa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72" name="AutoShape 8" descr="https://s-media-cache-ak0.pinimg.com/originals/a0/9b/1c/a09b1c60cbf69433d283e6795a791fa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74" name="AutoShape 10" descr="https://s-media-cache-ak0.pinimg.com/originals/a0/9b/1c/a09b1c60cbf69433d283e6795a791fa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 descr="je2maux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501008"/>
            <a:ext cx="3429959" cy="2681472"/>
          </a:xfrm>
          <a:prstGeom prst="rect">
            <a:avLst/>
          </a:prstGeom>
        </p:spPr>
      </p:pic>
      <p:sp>
        <p:nvSpPr>
          <p:cNvPr id="18" name="Rectangle 17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276" name="Picture 12" descr="Afficher l'image d'origine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764704"/>
            <a:ext cx="2016224" cy="2016224"/>
          </a:xfrm>
          <a:prstGeom prst="rect">
            <a:avLst/>
          </a:prstGeom>
          <a:noFill/>
        </p:spPr>
      </p:pic>
      <p:pic>
        <p:nvPicPr>
          <p:cNvPr id="19" name="Image 18" descr="flech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5445224"/>
            <a:ext cx="1296144" cy="1059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verre-a-pied-41-c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4077072"/>
            <a:ext cx="2021210" cy="2021210"/>
          </a:xfrm>
          <a:prstGeom prst="rect">
            <a:avLst/>
          </a:prstGeom>
        </p:spPr>
      </p:pic>
      <p:pic>
        <p:nvPicPr>
          <p:cNvPr id="4" name="Image 3" descr="je2maux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32656"/>
            <a:ext cx="3429959" cy="268147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563888" y="31409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C’est un </a:t>
            </a:r>
            <a:r>
              <a:rPr lang="fr-FR" b="1" dirty="0" smtClean="0">
                <a:solidFill>
                  <a:srgbClr val="FF0000"/>
                </a:solidFill>
              </a:rPr>
              <a:t>ver</a:t>
            </a:r>
            <a:r>
              <a:rPr lang="fr-FR" dirty="0" smtClean="0"/>
              <a:t> à pied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347864" y="62373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C’est un </a:t>
            </a:r>
            <a:r>
              <a:rPr lang="fr-FR" b="1" dirty="0" smtClean="0">
                <a:solidFill>
                  <a:srgbClr val="92D050"/>
                </a:solidFill>
              </a:rPr>
              <a:t>verre</a:t>
            </a:r>
            <a:r>
              <a:rPr lang="fr-FR" dirty="0" smtClean="0"/>
              <a:t> à pied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059832" y="3140968"/>
            <a:ext cx="3312368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Cursive standard" pitchFamily="2" charset="0"/>
              </a:rPr>
              <a:t>a-b-c …</a:t>
            </a:r>
            <a:r>
              <a:rPr lang="fr-FR" b="1" dirty="0" smtClean="0">
                <a:solidFill>
                  <a:schemeClr val="tx1"/>
                </a:solidFill>
              </a:rPr>
              <a:t>?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059832" y="6093296"/>
            <a:ext cx="3312368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Cursive standard" pitchFamily="2" charset="0"/>
              </a:rPr>
              <a:t>a-b-c …</a:t>
            </a:r>
            <a:r>
              <a:rPr lang="fr-FR" b="1" dirty="0" smtClean="0">
                <a:solidFill>
                  <a:schemeClr val="tx1"/>
                </a:solidFill>
              </a:rPr>
              <a:t>?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315</TotalTime>
  <Words>868</Words>
  <Application>Microsoft Office PowerPoint</Application>
  <PresentationFormat>Affichage à l'écran (4:3)</PresentationFormat>
  <Paragraphs>646</Paragraphs>
  <Slides>63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64" baseType="lpstr">
      <vt:lpstr>Capitaux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</vt:vector>
  </TitlesOfParts>
  <Company>S Clavier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Sylvie</dc:creator>
  <cp:lastModifiedBy>Sylvie</cp:lastModifiedBy>
  <cp:revision>33</cp:revision>
  <dcterms:created xsi:type="dcterms:W3CDTF">2015-10-12T14:59:59Z</dcterms:created>
  <dcterms:modified xsi:type="dcterms:W3CDTF">2015-10-13T11:30:07Z</dcterms:modified>
</cp:coreProperties>
</file>