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46B6-0ED8-4AD2-A8BD-B7F610BBE3C9}" type="datetimeFigureOut">
              <a:rPr lang="fr-FR" smtClean="0"/>
              <a:pPr/>
              <a:t>18/10/2014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D75E-44DB-48C4-B7C3-CA54A07B88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-8533456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67744" y="2636912"/>
            <a:ext cx="4654992" cy="76944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4400" dirty="0" smtClean="0"/>
              <a:t>Mots polysémiques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7544" y="260648"/>
            <a:ext cx="1910202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Michèle </a:t>
            </a:r>
            <a:r>
              <a:rPr lang="fr-FR" sz="2000" dirty="0" err="1" smtClean="0"/>
              <a:t>Chauvel</a:t>
            </a:r>
            <a:endParaRPr lang="fr-FR" sz="20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2987824" y="5013176"/>
            <a:ext cx="3340338" cy="70788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Cliquer sur la bonne définition</a:t>
            </a:r>
          </a:p>
          <a:p>
            <a:pPr algn="ctr"/>
            <a:r>
              <a:rPr lang="fr-FR" sz="2000" dirty="0" smtClean="0"/>
              <a:t>du mot souligné</a:t>
            </a:r>
          </a:p>
        </p:txBody>
      </p:sp>
      <p:sp>
        <p:nvSpPr>
          <p:cNvPr id="10" name="Flèche vers le bas 9"/>
          <p:cNvSpPr/>
          <p:nvPr/>
        </p:nvSpPr>
        <p:spPr>
          <a:xfrm>
            <a:off x="4211960" y="3429000"/>
            <a:ext cx="180000" cy="54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779912" y="3933056"/>
            <a:ext cx="102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plusieurs</a:t>
            </a:r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>
            <a:off x="5508104" y="3429000"/>
            <a:ext cx="180000" cy="54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292080" y="393305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09414" y="1340768"/>
            <a:ext cx="7721793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Il est champion européen, mais pour battre</a:t>
            </a:r>
          </a:p>
          <a:p>
            <a:pPr algn="ctr"/>
            <a:r>
              <a:rPr lang="fr-FR" sz="3200" dirty="0" smtClean="0"/>
              <a:t>le record mondial, il faut qu’il arrive vraiment</a:t>
            </a:r>
          </a:p>
          <a:p>
            <a:pPr algn="ctr"/>
            <a:r>
              <a:rPr lang="fr-FR" sz="3200" dirty="0" smtClean="0"/>
              <a:t>à se </a:t>
            </a:r>
            <a:r>
              <a:rPr lang="fr-FR" sz="3200" u="sng" dirty="0" smtClean="0"/>
              <a:t>dépasser</a:t>
            </a:r>
            <a:r>
              <a:rPr lang="fr-FR" sz="3200" dirty="0" smtClean="0"/>
              <a:t>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331640" y="3933056"/>
            <a:ext cx="3664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Aller au-delà de ses limites. </a:t>
            </a:r>
          </a:p>
        </p:txBody>
      </p:sp>
      <p:sp>
        <p:nvSpPr>
          <p:cNvPr id="11" name="ZoneTexte 10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4509120"/>
            <a:ext cx="5370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Doubler, passer devant une autre voiture.</a:t>
            </a:r>
          </a:p>
        </p:txBody>
      </p:sp>
      <p:sp>
        <p:nvSpPr>
          <p:cNvPr id="12" name="ZoneTexte 11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5157192"/>
            <a:ext cx="19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Aller plus loin.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60684" y="1340768"/>
            <a:ext cx="7619265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Après avoir allumé le feu, elle a posé la boîte</a:t>
            </a:r>
          </a:p>
          <a:p>
            <a:pPr algn="ctr"/>
            <a:r>
              <a:rPr lang="fr-FR" sz="3200" dirty="0" smtClean="0"/>
              <a:t>d’allumettes sur le </a:t>
            </a:r>
            <a:r>
              <a:rPr lang="fr-FR" sz="3200" u="sng" dirty="0" smtClean="0"/>
              <a:t>manteau</a:t>
            </a:r>
            <a:r>
              <a:rPr lang="fr-FR" sz="3200" dirty="0" smtClean="0"/>
              <a:t> de la cheminée.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259632" y="3717032"/>
            <a:ext cx="7393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Vêtement à manches que l’on porte par-dessus les autres </a:t>
            </a:r>
          </a:p>
          <a:p>
            <a:r>
              <a:rPr lang="fr-FR" sz="2400" dirty="0" smtClean="0"/>
              <a:t>habits </a:t>
            </a:r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259632" y="4653136"/>
            <a:ext cx="4231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Rebord situé au-dessus du foyer.</a:t>
            </a:r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259632" y="5229200"/>
            <a:ext cx="4705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Revêtement en goudron de la route.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68774" y="1340768"/>
            <a:ext cx="6803081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Ce sportif a un moral d’acier, il a la </a:t>
            </a:r>
            <a:r>
              <a:rPr lang="fr-FR" sz="3200" u="sng" dirty="0" smtClean="0"/>
              <a:t>rage</a:t>
            </a:r>
            <a:r>
              <a:rPr lang="fr-FR" sz="3200" dirty="0" smtClean="0"/>
              <a:t> </a:t>
            </a:r>
          </a:p>
          <a:p>
            <a:pPr algn="ctr"/>
            <a:r>
              <a:rPr lang="fr-FR" sz="3200" dirty="0" smtClean="0"/>
              <a:t>de vaincre.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331640" y="4005064"/>
            <a:ext cx="4067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Très grande volonté de gagner. </a:t>
            </a:r>
          </a:p>
        </p:txBody>
      </p:sp>
      <p:sp>
        <p:nvSpPr>
          <p:cNvPr id="11" name="ZoneTexte 10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4581128"/>
            <a:ext cx="6381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Maladie mortelle transmise par certains animaux.</a:t>
            </a:r>
          </a:p>
        </p:txBody>
      </p:sp>
      <p:sp>
        <p:nvSpPr>
          <p:cNvPr id="12" name="ZoneTexte 11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5157192"/>
            <a:ext cx="269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Colère très violente.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04565" y="1340768"/>
            <a:ext cx="733149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Le dentiste creuse les dents cariées avec sa</a:t>
            </a:r>
          </a:p>
          <a:p>
            <a:pPr algn="ctr"/>
            <a:r>
              <a:rPr lang="fr-FR" sz="3200" u="sng" dirty="0" smtClean="0"/>
              <a:t>roulette</a:t>
            </a:r>
            <a:r>
              <a:rPr lang="fr-FR" sz="3200" dirty="0" smtClean="0"/>
              <a:t> afin de les soigner 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3861048"/>
            <a:ext cx="7114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Jeu de hasard dans lequel on lance une petite boule sur</a:t>
            </a:r>
          </a:p>
          <a:p>
            <a:r>
              <a:rPr lang="fr-FR" sz="2400" dirty="0" smtClean="0"/>
              <a:t>un plateau.</a:t>
            </a:r>
          </a:p>
          <a:p>
            <a:endParaRPr lang="fr-FR" sz="2400" dirty="0" smtClean="0"/>
          </a:p>
        </p:txBody>
      </p:sp>
      <p:sp>
        <p:nvSpPr>
          <p:cNvPr id="11" name="ZoneTexte 10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4797152"/>
            <a:ext cx="495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Petite roue utilisée à de multiples fins.</a:t>
            </a:r>
          </a:p>
        </p:txBody>
      </p:sp>
      <p:sp>
        <p:nvSpPr>
          <p:cNvPr id="12" name="ZoneTexte 11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331640" y="5373216"/>
            <a:ext cx="2767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Instrument dentaire.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91775" y="1340768"/>
            <a:ext cx="7157087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Il est parti faire l’ascension de la </a:t>
            </a:r>
            <a:r>
              <a:rPr lang="fr-FR" sz="3200" u="sng" dirty="0" smtClean="0"/>
              <a:t>face</a:t>
            </a:r>
            <a:r>
              <a:rPr lang="fr-FR" sz="3200" dirty="0" smtClean="0"/>
              <a:t> nord</a:t>
            </a:r>
          </a:p>
          <a:p>
            <a:pPr algn="ctr"/>
            <a:r>
              <a:rPr lang="fr-FR" sz="3200" dirty="0" smtClean="0"/>
              <a:t>de cette montagne.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331640" y="3573016"/>
            <a:ext cx="6553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Chacun des côtés d’une chose, partie extérieure de</a:t>
            </a:r>
          </a:p>
          <a:p>
            <a:r>
              <a:rPr lang="fr-FR" sz="2400" dirty="0" smtClean="0"/>
              <a:t>quelque chose . </a:t>
            </a:r>
          </a:p>
        </p:txBody>
      </p:sp>
      <p:sp>
        <p:nvSpPr>
          <p:cNvPr id="11" name="ZoneTexte 10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4581128"/>
            <a:ext cx="5711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Partie antérieure de la tête humaine, visage.</a:t>
            </a:r>
          </a:p>
        </p:txBody>
      </p:sp>
      <p:sp>
        <p:nvSpPr>
          <p:cNvPr id="12" name="ZoneTexte 11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5157192"/>
            <a:ext cx="6879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Côté d’une monnaie portant l’effigie du souverain</a:t>
            </a:r>
          </a:p>
          <a:p>
            <a:r>
              <a:rPr lang="fr-FR" sz="2400" dirty="0" smtClean="0"/>
              <a:t>ou l’image personnifiant l’autorité au nom de laquelle</a:t>
            </a:r>
          </a:p>
          <a:p>
            <a:r>
              <a:rPr lang="fr-FR" sz="2400" dirty="0" smtClean="0"/>
              <a:t>la pièce est émise.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521891" y="1340768"/>
            <a:ext cx="629685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Mettez vos </a:t>
            </a:r>
            <a:r>
              <a:rPr lang="fr-FR" sz="3200" u="sng" dirty="0" smtClean="0"/>
              <a:t>affaires</a:t>
            </a:r>
            <a:r>
              <a:rPr lang="fr-FR" sz="3200" dirty="0" smtClean="0"/>
              <a:t> dans la penderie.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3573016"/>
            <a:ext cx="6084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Ce que l’on a à faire ; occupations,  obligations. </a:t>
            </a:r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403648" y="4293096"/>
            <a:ext cx="331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Effets, objets personnels.</a:t>
            </a:r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403648" y="5013176"/>
            <a:ext cx="6399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Ensemble des activités financières, commerciales,</a:t>
            </a:r>
          </a:p>
          <a:p>
            <a:r>
              <a:rPr lang="fr-FR" sz="2400" dirty="0" smtClean="0"/>
              <a:t>industrielles.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28961" y="1340768"/>
            <a:ext cx="428271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Il est parti à toute </a:t>
            </a:r>
            <a:r>
              <a:rPr lang="fr-FR" sz="3200" u="sng" dirty="0" smtClean="0"/>
              <a:t>allure</a:t>
            </a:r>
            <a:r>
              <a:rPr lang="fr-FR" sz="3200" dirty="0" smtClean="0"/>
              <a:t>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331640" y="3284984"/>
            <a:ext cx="6317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Façon plus ou moins rapide de se déplacer, de se </a:t>
            </a:r>
          </a:p>
          <a:p>
            <a:r>
              <a:rPr lang="fr-FR" sz="2400" dirty="0" smtClean="0"/>
              <a:t>mouvoir. </a:t>
            </a:r>
          </a:p>
        </p:txBody>
      </p:sp>
      <p:sp>
        <p:nvSpPr>
          <p:cNvPr id="11" name="ZoneTexte 10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4293096"/>
            <a:ext cx="6697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Manière qu’a quelqu’un de marcher, de se conduire,</a:t>
            </a:r>
          </a:p>
          <a:p>
            <a:r>
              <a:rPr lang="fr-FR" sz="2400" dirty="0" smtClean="0"/>
              <a:t>de se présenter.</a:t>
            </a:r>
          </a:p>
          <a:p>
            <a:endParaRPr lang="fr-FR" sz="2400" dirty="0" smtClean="0"/>
          </a:p>
        </p:txBody>
      </p:sp>
      <p:sp>
        <p:nvSpPr>
          <p:cNvPr id="12" name="ZoneTexte 11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5301208"/>
            <a:ext cx="3384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Aspect de quelque chose.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733130" y="1340768"/>
            <a:ext cx="587436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J’ai acheté des </a:t>
            </a:r>
            <a:r>
              <a:rPr lang="fr-FR" sz="3200" u="sng" dirty="0" smtClean="0"/>
              <a:t>avocats</a:t>
            </a:r>
            <a:r>
              <a:rPr lang="fr-FR" sz="3200" dirty="0" smtClean="0"/>
              <a:t> au marché.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3429000"/>
            <a:ext cx="6628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Auxiliaires de justice qui conseillent et représentent</a:t>
            </a:r>
          </a:p>
          <a:p>
            <a:r>
              <a:rPr lang="fr-FR" sz="2400" dirty="0" smtClean="0"/>
              <a:t>les parties pour lesquelles il plaide. </a:t>
            </a:r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331640" y="4437112"/>
            <a:ext cx="4911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Fruits comestibles, en forme de poire.</a:t>
            </a:r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5085184"/>
            <a:ext cx="616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Ceux qui intercèdent pour un autre, défenseurs.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081666" y="1340768"/>
            <a:ext cx="317728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Que je suis </a:t>
            </a:r>
            <a:r>
              <a:rPr lang="fr-FR" sz="3200" u="sng" dirty="0" smtClean="0"/>
              <a:t>bête</a:t>
            </a:r>
            <a:r>
              <a:rPr lang="fr-FR" sz="3200" dirty="0" smtClean="0"/>
              <a:t> !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403648" y="3645024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Animal. </a:t>
            </a:r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403648" y="4293096"/>
            <a:ext cx="2422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Distrait, irréfléchi.</a:t>
            </a:r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403648" y="5013176"/>
            <a:ext cx="286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Sans intelligence, sot.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59869" y="1340768"/>
            <a:ext cx="682090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Il n’y a pas de </a:t>
            </a:r>
            <a:r>
              <a:rPr lang="fr-FR" sz="3200" u="sng" dirty="0" smtClean="0"/>
              <a:t>bois</a:t>
            </a:r>
            <a:r>
              <a:rPr lang="fr-FR" sz="3200" dirty="0" smtClean="0"/>
              <a:t> dans cette orchestre.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331640" y="3284984"/>
            <a:ext cx="70741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Famille des instruments à vent, en bois ou dont le </a:t>
            </a:r>
          </a:p>
          <a:p>
            <a:r>
              <a:rPr lang="fr-FR" sz="2400" dirty="0" smtClean="0"/>
              <a:t>timbre est comparable à celui des instruments en bois. </a:t>
            </a:r>
          </a:p>
        </p:txBody>
      </p:sp>
      <p:sp>
        <p:nvSpPr>
          <p:cNvPr id="11" name="ZoneTexte 10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4293096"/>
            <a:ext cx="5118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Lieu, terrain couvert ou planté d’arbres.</a:t>
            </a:r>
          </a:p>
          <a:p>
            <a:endParaRPr lang="fr-FR" sz="2400" dirty="0" smtClean="0"/>
          </a:p>
        </p:txBody>
      </p:sp>
      <p:sp>
        <p:nvSpPr>
          <p:cNvPr id="12" name="ZoneTexte 11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5013176"/>
            <a:ext cx="6830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Matière compacte, plus ou moins dure, composant le</a:t>
            </a:r>
          </a:p>
          <a:p>
            <a:r>
              <a:rPr lang="fr-FR" sz="2400" dirty="0" smtClean="0"/>
              <a:t>tronc, les racines et les branches des arbres.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57882" y="1340768"/>
            <a:ext cx="722486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Je vais régler l’</a:t>
            </a:r>
            <a:r>
              <a:rPr lang="fr-FR" sz="3200" u="sng" dirty="0" smtClean="0"/>
              <a:t>addition</a:t>
            </a:r>
            <a:r>
              <a:rPr lang="fr-FR" sz="3200" dirty="0" smtClean="0"/>
              <a:t> et on pourra partir.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899592" y="3356992"/>
            <a:ext cx="639419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        Note de dépenses au café, au restaurant, etc. </a:t>
            </a:r>
          </a:p>
        </p:txBody>
      </p:sp>
      <p:sp>
        <p:nvSpPr>
          <p:cNvPr id="11" name="ZoneTexte 10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403648" y="4149080"/>
            <a:ext cx="436767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Action d’ajouter,  ce qu’on ajoute.</a:t>
            </a:r>
          </a:p>
        </p:txBody>
      </p:sp>
      <p:sp>
        <p:nvSpPr>
          <p:cNvPr id="12" name="ZoneTexte 11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403648" y="5013176"/>
            <a:ext cx="580312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Une des quatre opérations de l’arithmétique.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364261" y="1340768"/>
            <a:ext cx="661213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Mon frère est allé en </a:t>
            </a:r>
            <a:r>
              <a:rPr lang="fr-FR" sz="3200" u="sng" dirty="0" smtClean="0"/>
              <a:t>boîte</a:t>
            </a:r>
            <a:r>
              <a:rPr lang="fr-FR" sz="3200" dirty="0" smtClean="0"/>
              <a:t> samedi soir.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331640" y="3284984"/>
            <a:ext cx="6423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Etablissement où l’on peut écouter de la musique,</a:t>
            </a:r>
          </a:p>
          <a:p>
            <a:r>
              <a:rPr lang="fr-FR" sz="2400" dirty="0" smtClean="0"/>
              <a:t>danser  et boire. </a:t>
            </a:r>
          </a:p>
        </p:txBody>
      </p:sp>
      <p:sp>
        <p:nvSpPr>
          <p:cNvPr id="11" name="ZoneTexte 10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4221088"/>
            <a:ext cx="6762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Contenant en matière rigide, avec ou sans couvercle,</a:t>
            </a:r>
          </a:p>
          <a:p>
            <a:r>
              <a:rPr lang="fr-FR" sz="2400" dirty="0" smtClean="0"/>
              <a:t>de forme et de dimensions variables.</a:t>
            </a:r>
          </a:p>
          <a:p>
            <a:endParaRPr lang="fr-FR" sz="2400" dirty="0" smtClean="0"/>
          </a:p>
        </p:txBody>
      </p:sp>
      <p:sp>
        <p:nvSpPr>
          <p:cNvPr id="12" name="ZoneTexte 11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331640" y="5229200"/>
            <a:ext cx="5617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 Familier : lieu de travail, entreprise ;  école.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99465" y="1340768"/>
            <a:ext cx="594169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Nous serons en retard car il y a un </a:t>
            </a:r>
          </a:p>
          <a:p>
            <a:pPr algn="ctr"/>
            <a:r>
              <a:rPr lang="fr-FR" sz="3200" u="sng" dirty="0" smtClean="0"/>
              <a:t>bouchon</a:t>
            </a:r>
            <a:r>
              <a:rPr lang="fr-FR" sz="3200" dirty="0" smtClean="0"/>
              <a:t> sur la route.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403648" y="3645024"/>
            <a:ext cx="5526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Ce qui sert à boucher, à obturer un orifice. </a:t>
            </a:r>
          </a:p>
        </p:txBody>
      </p:sp>
      <p:sp>
        <p:nvSpPr>
          <p:cNvPr id="11" name="ZoneTexte 10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403648" y="4293096"/>
            <a:ext cx="3919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Flotteur d’une ligne de pêche.</a:t>
            </a:r>
          </a:p>
        </p:txBody>
      </p:sp>
      <p:sp>
        <p:nvSpPr>
          <p:cNvPr id="12" name="ZoneTexte 11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403648" y="4869160"/>
            <a:ext cx="6489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Ce qui obstrue, engorge un conduit ou une voie de</a:t>
            </a:r>
          </a:p>
          <a:p>
            <a:r>
              <a:rPr lang="fr-FR" sz="2400" dirty="0" smtClean="0"/>
              <a:t>circulation.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845853" y="1340768"/>
            <a:ext cx="564891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Il a obtenu une </a:t>
            </a:r>
            <a:r>
              <a:rPr lang="fr-FR" sz="3200" u="sng" dirty="0" smtClean="0"/>
              <a:t>bourse</a:t>
            </a:r>
            <a:r>
              <a:rPr lang="fr-FR" sz="3200" dirty="0" smtClean="0"/>
              <a:t> pour aller</a:t>
            </a:r>
          </a:p>
          <a:p>
            <a:pPr algn="ctr"/>
            <a:r>
              <a:rPr lang="fr-FR" sz="3200" dirty="0" smtClean="0"/>
              <a:t>étudier à l’étranger.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403648" y="3645024"/>
            <a:ext cx="65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Petit sac pour mettre de l’argent, de menus objets. </a:t>
            </a:r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403648" y="4293096"/>
            <a:ext cx="7435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Pension accordée à un élève, un étudiant ou un chercheur</a:t>
            </a:r>
          </a:p>
          <a:p>
            <a:r>
              <a:rPr lang="fr-FR" sz="2400" dirty="0" smtClean="0"/>
              <a:t>pour l’aider à poursuivre ses études.</a:t>
            </a:r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403648" y="5229200"/>
            <a:ext cx="6211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Edifice, institution où est organisé le marché des</a:t>
            </a:r>
          </a:p>
          <a:p>
            <a:r>
              <a:rPr lang="fr-FR" sz="2400" dirty="0" smtClean="0"/>
              <a:t>valeurs mobilières ; ce marché.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575653" y="1340768"/>
            <a:ext cx="618932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Les alpinistes sont passés par ce </a:t>
            </a:r>
            <a:r>
              <a:rPr lang="fr-FR" sz="3200" u="sng" dirty="0" smtClean="0"/>
              <a:t>col</a:t>
            </a:r>
            <a:r>
              <a:rPr lang="fr-FR" sz="3200" dirty="0" smtClean="0"/>
              <a:t>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403648" y="3645024"/>
            <a:ext cx="5067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Partie du vêtement qui entoure le cou. </a:t>
            </a:r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403648" y="4293096"/>
            <a:ext cx="6617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Partie déprimée d’une crête montagneuse, formant</a:t>
            </a:r>
          </a:p>
          <a:p>
            <a:r>
              <a:rPr lang="fr-FR" sz="2400" dirty="0" smtClean="0"/>
              <a:t>passage.</a:t>
            </a:r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403648" y="5229200"/>
            <a:ext cx="7082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Partie rétrécie (de certains objets, de certains organes).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06143" y="1340768"/>
            <a:ext cx="6928371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Mon père est parti faire les </a:t>
            </a:r>
            <a:r>
              <a:rPr lang="fr-FR" sz="3200" u="sng" dirty="0" smtClean="0"/>
              <a:t>courses</a:t>
            </a:r>
            <a:r>
              <a:rPr lang="fr-FR" sz="3200" dirty="0" smtClean="0"/>
              <a:t> pour</a:t>
            </a:r>
          </a:p>
          <a:p>
            <a:pPr algn="ctr"/>
            <a:r>
              <a:rPr lang="fr-FR" sz="3200" dirty="0" smtClean="0"/>
              <a:t>le dîner.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475656" y="3501008"/>
            <a:ext cx="4193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Achat fait chez un commerçant. </a:t>
            </a:r>
          </a:p>
        </p:txBody>
      </p:sp>
      <p:sp>
        <p:nvSpPr>
          <p:cNvPr id="11" name="ZoneTexte 10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475656" y="4221088"/>
            <a:ext cx="2225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Action de courir.</a:t>
            </a:r>
          </a:p>
          <a:p>
            <a:endParaRPr lang="fr-FR" sz="2400" dirty="0" smtClean="0"/>
          </a:p>
        </p:txBody>
      </p:sp>
      <p:sp>
        <p:nvSpPr>
          <p:cNvPr id="12" name="ZoneTexte 11">
            <a:hlinkClick r:id="" action="ppaction://noaction">
              <a:snd r:embed="rId3" name="suction.wav"/>
            </a:hlinkClick>
          </p:cNvPr>
          <p:cNvSpPr txBox="1"/>
          <p:nvPr/>
        </p:nvSpPr>
        <p:spPr>
          <a:xfrm>
            <a:off x="1403648" y="5013176"/>
            <a:ext cx="4247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 Trajet d’un taxi à un tarif donné.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053630" y="1340768"/>
            <a:ext cx="523335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Cette femme a une voix </a:t>
            </a:r>
            <a:r>
              <a:rPr lang="fr-FR" sz="3200" u="sng" dirty="0" smtClean="0"/>
              <a:t>aiguë</a:t>
            </a:r>
            <a:r>
              <a:rPr lang="fr-FR" sz="3200" dirty="0" smtClean="0"/>
              <a:t>.</a:t>
            </a: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3356992"/>
            <a:ext cx="269182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Terminée en pointe.</a:t>
            </a:r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1" y="5013176"/>
            <a:ext cx="37444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Plus petite que l’angle droit.</a:t>
            </a:r>
            <a:endParaRPr lang="fr-FR" sz="2400" dirty="0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-9144000" y="-24340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-8533456" y="-17140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-9325544" y="26064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331640" y="4149080"/>
            <a:ext cx="410625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Haute, d’une fréquence élevée.</a:t>
            </a:r>
            <a:endParaRPr lang="fr-FR" sz="2400" dirty="0"/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620918" y="1340768"/>
            <a:ext cx="6098785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Il faut ranger les nombres par ordre</a:t>
            </a:r>
          </a:p>
          <a:p>
            <a:pPr algn="ctr"/>
            <a:r>
              <a:rPr lang="fr-FR" sz="3200" u="sng" dirty="0" smtClean="0"/>
              <a:t>croissant</a:t>
            </a:r>
            <a:r>
              <a:rPr lang="fr-FR" sz="3200" dirty="0" smtClean="0"/>
              <a:t>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259632" y="2852936"/>
            <a:ext cx="7148560" cy="11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Forme échancrée de la Lune, lorsque sa surface éclairée</a:t>
            </a:r>
          </a:p>
          <a:p>
            <a:r>
              <a:rPr lang="fr-FR" sz="2400" dirty="0" smtClean="0"/>
              <a:t>visible est inférieure à la moitié d’un disque.</a:t>
            </a:r>
          </a:p>
          <a:p>
            <a:endParaRPr lang="fr-FR" sz="2400" dirty="0" smtClean="0"/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259632" y="4437112"/>
            <a:ext cx="41587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Qui croît, s’accroît ; grandissant.</a:t>
            </a:r>
            <a:endParaRPr lang="fr-FR" sz="2400" dirty="0"/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259632" y="5229200"/>
            <a:ext cx="665034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Petite pâtisserie en pâte levée et feuilletée arrondie en forme de croissant.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27584" y="1340768"/>
            <a:ext cx="7685437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Mon frère a toujours des </a:t>
            </a:r>
            <a:r>
              <a:rPr lang="fr-FR" sz="3200" u="sng" dirty="0" smtClean="0"/>
              <a:t>pépins</a:t>
            </a:r>
            <a:r>
              <a:rPr lang="fr-FR" sz="3200" dirty="0" smtClean="0"/>
              <a:t> avec sa</a:t>
            </a:r>
          </a:p>
          <a:p>
            <a:pPr algn="ctr"/>
            <a:r>
              <a:rPr lang="fr-FR" sz="3200" dirty="0"/>
              <a:t>v</a:t>
            </a:r>
            <a:r>
              <a:rPr lang="fr-FR" sz="3200" dirty="0" smtClean="0"/>
              <a:t>ieille voiture, il est obligé de la faire réparer </a:t>
            </a:r>
          </a:p>
          <a:p>
            <a:pPr algn="ctr"/>
            <a:r>
              <a:rPr lang="fr-FR" sz="3200" dirty="0" smtClean="0"/>
              <a:t>régulièrement</a:t>
            </a:r>
            <a:endParaRPr lang="fr-FR" sz="3200" dirty="0"/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4077072"/>
            <a:ext cx="616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Petite graine que l’on trouve dans certains fruits</a:t>
            </a:r>
            <a:endParaRPr lang="fr-FR" sz="2400" dirty="0"/>
          </a:p>
        </p:txBody>
      </p:sp>
      <p:sp>
        <p:nvSpPr>
          <p:cNvPr id="11" name="ZoneTexte 10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4725144"/>
            <a:ext cx="3711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Mot familier pour parapluie </a:t>
            </a:r>
            <a:endParaRPr lang="fr-FR" sz="2400" dirty="0"/>
          </a:p>
        </p:txBody>
      </p:sp>
      <p:sp>
        <p:nvSpPr>
          <p:cNvPr id="12" name="ZoneTexte 11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331640" y="5373216"/>
            <a:ext cx="5330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Mot familier pour « ennui », « difficulté »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85061" y="1340768"/>
            <a:ext cx="7170489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L’autre jour, j’ai glissé sur une plaque de </a:t>
            </a:r>
          </a:p>
          <a:p>
            <a:pPr algn="ctr"/>
            <a:r>
              <a:rPr lang="fr-FR" sz="3200" dirty="0" smtClean="0"/>
              <a:t>verglas ; je me suis fait un </a:t>
            </a:r>
            <a:r>
              <a:rPr lang="fr-FR" sz="3200" u="sng" dirty="0" smtClean="0"/>
              <a:t>bleu</a:t>
            </a:r>
            <a:r>
              <a:rPr lang="fr-FR" sz="3200" dirty="0" smtClean="0"/>
              <a:t> à la cuisse.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4077072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Couleur</a:t>
            </a:r>
            <a:endParaRPr lang="fr-FR" sz="2400" dirty="0"/>
          </a:p>
        </p:txBody>
      </p:sp>
      <p:sp>
        <p:nvSpPr>
          <p:cNvPr id="11" name="ZoneTexte 10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4725144"/>
            <a:ext cx="668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Nom que l’on donne à certains vêtements de travail </a:t>
            </a:r>
            <a:endParaRPr lang="fr-FR" sz="2400" dirty="0"/>
          </a:p>
        </p:txBody>
      </p:sp>
      <p:sp>
        <p:nvSpPr>
          <p:cNvPr id="12" name="ZoneTexte 11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331640" y="5373216"/>
            <a:ext cx="6967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Coloration de la peau à la suite d’un coup, d’une chute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489820" y="1340768"/>
            <a:ext cx="6360972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A la fin de la course, j’étais fatigué et </a:t>
            </a:r>
          </a:p>
          <a:p>
            <a:pPr algn="ctr"/>
            <a:r>
              <a:rPr lang="fr-FR" sz="3200" dirty="0" smtClean="0"/>
              <a:t>j’avais plein d’</a:t>
            </a:r>
            <a:r>
              <a:rPr lang="fr-FR" sz="3200" u="sng" dirty="0" smtClean="0"/>
              <a:t>ampoules</a:t>
            </a:r>
            <a:r>
              <a:rPr lang="fr-FR" sz="3200" dirty="0" smtClean="0"/>
              <a:t> aux pieds.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259632" y="3717032"/>
            <a:ext cx="689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Petit tube de verre de forme allongée qui contient un </a:t>
            </a:r>
          </a:p>
          <a:p>
            <a:r>
              <a:rPr lang="fr-FR" sz="2400" dirty="0" smtClean="0"/>
              <a:t>médicament.</a:t>
            </a:r>
            <a:endParaRPr lang="fr-FR" sz="2400" dirty="0"/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259632" y="4653136"/>
            <a:ext cx="6243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Cloque provoquée par un frottement de la peau.</a:t>
            </a:r>
            <a:endParaRPr lang="fr-FR" sz="2400" dirty="0"/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259632" y="5373216"/>
            <a:ext cx="6650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Globe de verre contenant un gaz rare et un filament</a:t>
            </a:r>
          </a:p>
          <a:p>
            <a:r>
              <a:rPr lang="fr-FR" sz="2400" dirty="0" smtClean="0"/>
              <a:t>que le courant électrique rend lumineux.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01000" y="1340768"/>
            <a:ext cx="5938612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Il nous </a:t>
            </a:r>
            <a:r>
              <a:rPr lang="fr-FR" sz="3200" u="sng" dirty="0" smtClean="0"/>
              <a:t>assomme</a:t>
            </a:r>
            <a:r>
              <a:rPr lang="fr-FR" sz="3200" dirty="0" smtClean="0"/>
              <a:t> avec ses histoires</a:t>
            </a:r>
          </a:p>
          <a:p>
            <a:pPr algn="ctr"/>
            <a:r>
              <a:rPr lang="fr-FR" sz="3200" dirty="0" smtClean="0"/>
              <a:t>à dormir debout.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4077072"/>
            <a:ext cx="598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Faire perdre connaissance en heurtant la tête .</a:t>
            </a:r>
          </a:p>
        </p:txBody>
      </p:sp>
      <p:sp>
        <p:nvSpPr>
          <p:cNvPr id="11" name="ZoneTexte 1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331640" y="4725144"/>
            <a:ext cx="364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Ennuyer, fatiguer quelqu’un</a:t>
            </a:r>
            <a:endParaRPr lang="fr-FR" sz="2400" dirty="0"/>
          </a:p>
        </p:txBody>
      </p:sp>
      <p:sp>
        <p:nvSpPr>
          <p:cNvPr id="12" name="ZoneTexte 11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5373216"/>
            <a:ext cx="1198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Etourdir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09789" y="1340768"/>
            <a:ext cx="732104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Les artistes, les musiciens et les comédiens</a:t>
            </a:r>
          </a:p>
          <a:p>
            <a:pPr algn="ctr"/>
            <a:r>
              <a:rPr lang="fr-FR" sz="3200" dirty="0" smtClean="0"/>
              <a:t>ont touché un </a:t>
            </a:r>
            <a:r>
              <a:rPr lang="fr-FR" sz="3200" u="sng" dirty="0" smtClean="0"/>
              <a:t>cachet</a:t>
            </a:r>
            <a:r>
              <a:rPr lang="fr-FR" sz="3200" dirty="0" smtClean="0"/>
              <a:t> important à la fin du</a:t>
            </a:r>
          </a:p>
          <a:p>
            <a:pPr algn="ctr"/>
            <a:r>
              <a:rPr lang="fr-FR" sz="3200" dirty="0" smtClean="0"/>
              <a:t>spectacle qu’ils ont donné.</a:t>
            </a: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3861048"/>
            <a:ext cx="4404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Médicament en forme de pastille</a:t>
            </a:r>
          </a:p>
        </p:txBody>
      </p:sp>
      <p:sp>
        <p:nvSpPr>
          <p:cNvPr id="11" name="ZoneTexte 10">
            <a:hlinkClick r:id="" action="ppaction://noaction">
              <a:snd r:embed="rId2" name="suction.wav"/>
            </a:hlinkClick>
          </p:cNvPr>
          <p:cNvSpPr txBox="1"/>
          <p:nvPr/>
        </p:nvSpPr>
        <p:spPr>
          <a:xfrm>
            <a:off x="1331640" y="4437112"/>
            <a:ext cx="7022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Marque imprimée que la poste met sur les timbres des</a:t>
            </a:r>
          </a:p>
          <a:p>
            <a:r>
              <a:rPr lang="fr-FR" sz="2400" dirty="0" smtClean="0"/>
              <a:t>lettres</a:t>
            </a:r>
            <a:endParaRPr lang="fr-FR" sz="2400" dirty="0"/>
          </a:p>
        </p:txBody>
      </p:sp>
      <p:sp>
        <p:nvSpPr>
          <p:cNvPr id="12" name="ZoneTexte 11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331640" y="5373216"/>
            <a:ext cx="5963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Somme d’argent que l’on reçoit comme salaire</a:t>
            </a:r>
          </a:p>
          <a:p>
            <a:r>
              <a:rPr lang="fr-FR" sz="2400" dirty="0" smtClean="0"/>
              <a:t>pour un spectacle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927</Words>
  <Application>Microsoft Office PowerPoint</Application>
  <PresentationFormat>Affichage à l'écran (4:3)</PresentationFormat>
  <Paragraphs>138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michele chauvel</dc:creator>
  <cp:lastModifiedBy>michèle</cp:lastModifiedBy>
  <cp:revision>49</cp:revision>
  <dcterms:created xsi:type="dcterms:W3CDTF">2013-01-20T13:21:00Z</dcterms:created>
  <dcterms:modified xsi:type="dcterms:W3CDTF">2014-10-18T19:27:32Z</dcterms:modified>
</cp:coreProperties>
</file>