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8" r:id="rId4"/>
    <p:sldId id="256" r:id="rId5"/>
    <p:sldId id="269" r:id="rId6"/>
    <p:sldId id="270" r:id="rId7"/>
    <p:sldId id="272" r:id="rId8"/>
    <p:sldId id="271" r:id="rId9"/>
    <p:sldId id="267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57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11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23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3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17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2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4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9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3DC4-97F0-4B47-8F33-2F775DC9830F}" type="datetimeFigureOut">
              <a:rPr lang="fr-FR" smtClean="0"/>
              <a:t>20/09/2014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2E414-1235-472F-B577-677B69B0B2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58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ybul.com/jeu-de-societe-le.../produit/30903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2.mshs.univ-poitiers.fr/novlex/" TargetMode="External"/><Relationship Id="rId4" Type="http://schemas.openxmlformats.org/officeDocument/2006/relationships/hyperlink" Target="http://www.mot-a-mot.com/eole-avec-cd-rom-echelle-dacquisition-en-orthographe-lexicale-p874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17240" y="21162"/>
            <a:ext cx="671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/>
              <a:t>Le goûter des monstres (jeu HABA)</a:t>
            </a:r>
            <a:endParaRPr lang="fr-FR" sz="3600" dirty="0"/>
          </a:p>
        </p:txBody>
      </p:sp>
      <p:pic>
        <p:nvPicPr>
          <p:cNvPr id="1026" name="Picture 2" descr="C:\Users\auchan\Desktop\i20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67493"/>
            <a:ext cx="3715613" cy="200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0956" y="2695509"/>
            <a:ext cx="93146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dirty="0" smtClean="0"/>
              <a:t>J’ai découvert un jeu intéressant qui, en dehors de son aspect ludique indéniable, a pour objectif de développer les capacités</a:t>
            </a:r>
          </a:p>
          <a:p>
            <a:pPr algn="just"/>
            <a:r>
              <a:rPr lang="fr-FR" sz="1400" dirty="0"/>
              <a:t>d</a:t>
            </a:r>
            <a:r>
              <a:rPr lang="fr-FR" sz="1400" dirty="0" smtClean="0"/>
              <a:t>e </a:t>
            </a:r>
            <a:r>
              <a:rPr lang="fr-FR" sz="1400" b="1" dirty="0" smtClean="0"/>
              <a:t>concentration</a:t>
            </a:r>
            <a:r>
              <a:rPr lang="fr-FR" sz="1400" dirty="0" smtClean="0"/>
              <a:t> et la </a:t>
            </a:r>
            <a:r>
              <a:rPr lang="fr-FR" sz="1400" b="1" dirty="0" smtClean="0"/>
              <a:t>rapidité psychomotrice </a:t>
            </a:r>
            <a:r>
              <a:rPr lang="fr-FR" sz="1400" dirty="0" smtClean="0"/>
              <a:t>des enfants à partir de 5 ans. 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Vous le trouverez par exemple ici: </a:t>
            </a:r>
            <a:r>
              <a:rPr lang="fr-FR" sz="1400" dirty="0">
                <a:hlinkClick r:id="rId3"/>
              </a:rPr>
              <a:t>http://www.oxybul.com/jeu-de-</a:t>
            </a:r>
            <a:r>
              <a:rPr lang="fr-FR" sz="1400" dirty="0" err="1">
                <a:hlinkClick r:id="rId3"/>
              </a:rPr>
              <a:t>societe</a:t>
            </a:r>
            <a:r>
              <a:rPr lang="fr-FR" sz="1400" dirty="0">
                <a:hlinkClick r:id="rId3"/>
              </a:rPr>
              <a:t>-le.../</a:t>
            </a:r>
            <a:r>
              <a:rPr lang="fr-FR" sz="1400" dirty="0" smtClean="0">
                <a:hlinkClick r:id="rId3"/>
              </a:rPr>
              <a:t>produit/309032</a:t>
            </a:r>
            <a:endParaRPr lang="fr-FR" sz="1400" dirty="0" smtClean="0"/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Comme vous le verrez, le jeu tourne autour de la notion de </a:t>
            </a:r>
            <a:r>
              <a:rPr lang="fr-FR" sz="1400" b="1" dirty="0" smtClean="0"/>
              <a:t>couleurs</a:t>
            </a:r>
            <a:r>
              <a:rPr lang="fr-FR" sz="1400" dirty="0" smtClean="0"/>
              <a:t>. Afin de stimuler simultanément l’</a:t>
            </a:r>
            <a:r>
              <a:rPr lang="fr-FR" sz="1400" b="1" dirty="0" smtClean="0"/>
              <a:t>identification de mots</a:t>
            </a:r>
          </a:p>
          <a:p>
            <a:pPr algn="just"/>
            <a:r>
              <a:rPr lang="fr-FR" sz="1400" dirty="0"/>
              <a:t>p</a:t>
            </a:r>
            <a:r>
              <a:rPr lang="fr-FR" sz="1400" dirty="0" smtClean="0"/>
              <a:t>ar certains enfants que nous sommes amenés à prendre en charge en séances d’orthophonie, je vous suggère de créer des</a:t>
            </a:r>
          </a:p>
          <a:p>
            <a:pPr algn="just"/>
            <a:r>
              <a:rPr lang="fr-FR" sz="1400" dirty="0"/>
              <a:t>c</a:t>
            </a:r>
            <a:r>
              <a:rPr lang="fr-FR" sz="1400" dirty="0" smtClean="0"/>
              <a:t>artes qui remplaceront celles du jeu.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Je vous en propose ici un exemple avec des mots issus d’</a:t>
            </a:r>
            <a:r>
              <a:rPr lang="fr-FR" sz="1400" b="1" dirty="0" smtClean="0"/>
              <a:t>EOLE</a:t>
            </a:r>
            <a:r>
              <a:rPr lang="fr-FR" sz="1400" dirty="0" smtClean="0"/>
              <a:t> (par exemple ici:</a:t>
            </a:r>
          </a:p>
          <a:p>
            <a:pPr algn="just"/>
            <a:r>
              <a:rPr lang="fr-FR" sz="1400" dirty="0">
                <a:hlinkClick r:id="rId4"/>
              </a:rPr>
              <a:t>http://www.mot-a-mot.com/</a:t>
            </a:r>
            <a:r>
              <a:rPr lang="fr-FR" sz="1400" dirty="0" err="1">
                <a:hlinkClick r:id="rId4"/>
              </a:rPr>
              <a:t>eole</a:t>
            </a:r>
            <a:r>
              <a:rPr lang="fr-FR" sz="1400" dirty="0">
                <a:hlinkClick r:id="rId4"/>
              </a:rPr>
              <a:t>-avec-cd-rom-</a:t>
            </a:r>
            <a:r>
              <a:rPr lang="fr-FR" sz="1400" dirty="0" err="1">
                <a:hlinkClick r:id="rId4"/>
              </a:rPr>
              <a:t>echelle</a:t>
            </a:r>
            <a:r>
              <a:rPr lang="fr-FR" sz="1400" dirty="0" smtClean="0">
                <a:hlinkClick r:id="rId4"/>
              </a:rPr>
              <a:t>...</a:t>
            </a:r>
            <a:r>
              <a:rPr lang="fr-FR" sz="1400" dirty="0" smtClean="0"/>
              <a:t> et </a:t>
            </a:r>
            <a:r>
              <a:rPr lang="fr-FR" sz="1400" b="1" dirty="0" smtClean="0"/>
              <a:t>NOVLEX</a:t>
            </a:r>
            <a:r>
              <a:rPr lang="fr-FR" sz="1400" dirty="0" smtClean="0"/>
              <a:t> </a:t>
            </a:r>
            <a:r>
              <a:rPr lang="fr-FR" sz="1400" dirty="0">
                <a:hlinkClick r:id="rId5"/>
              </a:rPr>
              <a:t>http://www2.mshs.univ-poitiers.fr/novlex</a:t>
            </a:r>
            <a:r>
              <a:rPr lang="fr-FR" sz="1400" dirty="0" smtClean="0">
                <a:hlinkClick r:id="rId5"/>
              </a:rPr>
              <a:t>/</a:t>
            </a:r>
            <a:r>
              <a:rPr lang="fr-FR" sz="1400" dirty="0"/>
              <a:t> </a:t>
            </a:r>
            <a:r>
              <a:rPr lang="fr-FR" sz="1400" dirty="0" smtClean="0"/>
              <a:t>(cf. formation</a:t>
            </a:r>
          </a:p>
          <a:p>
            <a:pPr algn="just"/>
            <a:r>
              <a:rPr lang="fr-FR" sz="1400" dirty="0" smtClean="0"/>
              <a:t>de </a:t>
            </a:r>
            <a:r>
              <a:rPr lang="fr-FR" sz="1400" b="1" dirty="0" smtClean="0"/>
              <a:t>Laurence Launay </a:t>
            </a:r>
            <a:r>
              <a:rPr lang="fr-FR" sz="1400" dirty="0" smtClean="0"/>
              <a:t>que je remercie). Il s’agit des </a:t>
            </a:r>
            <a:r>
              <a:rPr lang="fr-FR" sz="1400" b="1" dirty="0" smtClean="0"/>
              <a:t>niveaux CP et CE1</a:t>
            </a:r>
            <a:r>
              <a:rPr lang="fr-FR" sz="1400" dirty="0" smtClean="0"/>
              <a:t>.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Les mots sont donc écrits en plusieurs couleurs et, comme dans le jeu original dont mon adaptation est inséparable, le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à</a:t>
            </a:r>
          </a:p>
          <a:p>
            <a:pPr algn="just"/>
            <a:r>
              <a:rPr lang="fr-FR" sz="1400" dirty="0"/>
              <a:t>a</a:t>
            </a:r>
            <a:r>
              <a:rPr lang="fr-FR" sz="1400" dirty="0" smtClean="0"/>
              <a:t>voir pioché les bonnes couleurs a gagné. J’utilise le dé du jeu de la même manière que dans la règle originale.</a:t>
            </a:r>
          </a:p>
          <a:p>
            <a:pPr algn="just"/>
            <a:endParaRPr lang="fr-FR" sz="1400" dirty="0"/>
          </a:p>
          <a:p>
            <a:pPr algn="just"/>
            <a:r>
              <a:rPr lang="fr-FR" sz="1400" dirty="0" smtClean="0"/>
              <a:t>J’ajoute un 2</a:t>
            </a:r>
            <a:r>
              <a:rPr lang="fr-FR" sz="1400" baseline="30000" dirty="0" smtClean="0"/>
              <a:t>nd</a:t>
            </a:r>
            <a:r>
              <a:rPr lang="fr-FR" sz="1400" dirty="0" smtClean="0"/>
              <a:t> dé qui permet de réinvestir les mots utilisés soit par oral soit par écrit afin de permettre une représentation</a:t>
            </a:r>
          </a:p>
          <a:p>
            <a:pPr algn="just"/>
            <a:r>
              <a:rPr lang="fr-FR" sz="1400" dirty="0"/>
              <a:t>m</a:t>
            </a:r>
            <a:r>
              <a:rPr lang="fr-FR" sz="1400" dirty="0" smtClean="0"/>
              <a:t>entale et ainsi tenter de fixer l’orthographe du mot.</a:t>
            </a:r>
          </a:p>
        </p:txBody>
      </p:sp>
    </p:spTree>
    <p:extLst>
      <p:ext uri="{BB962C8B-B14F-4D97-AF65-F5344CB8AC3E}">
        <p14:creationId xmlns:p14="http://schemas.microsoft.com/office/powerpoint/2010/main" val="40078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ZoneTexte 45"/>
          <p:cNvSpPr txBox="1"/>
          <p:nvPr/>
        </p:nvSpPr>
        <p:spPr>
          <a:xfrm>
            <a:off x="647617" y="401349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923204" y="401349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234056" y="401348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083244" y="401349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61855" y="2492894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742063" y="2492893"/>
            <a:ext cx="145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811665" y="2492892"/>
            <a:ext cx="1797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24922" y="2492894"/>
            <a:ext cx="1653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77601" y="4647185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799771" y="4647184"/>
            <a:ext cx="139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073756" y="4630348"/>
            <a:ext cx="1273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7411055" y="4629332"/>
            <a:ext cx="1080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796808" y="421228"/>
            <a:ext cx="85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842534" y="417441"/>
            <a:ext cx="1226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32880" y="417440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305260" y="421228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4769" y="2492894"/>
            <a:ext cx="2066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plè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000949" y="2492895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â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21231" y="2492893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395588" y="2492892"/>
            <a:ext cx="1157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ll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41128" y="4636300"/>
            <a:ext cx="1369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588176" y="4636299"/>
            <a:ext cx="1762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197187" y="4636298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422568" y="4636297"/>
            <a:ext cx="1203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874442" y="404663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50068" y="4046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pè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149899" y="39046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82818" y="421228"/>
            <a:ext cx="1502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49596" y="2485860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02169" y="2518451"/>
            <a:ext cx="1202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955134" y="2489777"/>
            <a:ext cx="1510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eau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370983" y="2485859"/>
            <a:ext cx="1234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œu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12777" y="4653134"/>
            <a:ext cx="1630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ien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tô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689579" y="4647184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nal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383136" y="4619462"/>
            <a:ext cx="654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î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152974" y="4619462"/>
            <a:ext cx="167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591511" y="404663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699792" y="404662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18451" y="40466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euille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434300" y="404663"/>
            <a:ext cx="1034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64587" y="2492894"/>
            <a:ext cx="1034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72352" y="2492895"/>
            <a:ext cx="1920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34743" y="2492893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139349" y="2492892"/>
            <a:ext cx="1624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03672" y="4653136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64880" y="4653136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230240" y="4653134"/>
            <a:ext cx="960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15680" y="4653135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761428" y="417441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67719" y="417440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92002" y="421228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ier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46750" y="417439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42432" y="2492893"/>
            <a:ext cx="142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165257" y="2492895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66917" y="2492961"/>
            <a:ext cx="79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230719" y="2492894"/>
            <a:ext cx="1441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nn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47617" y="4653134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53105" y="4653133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174744" y="4653132"/>
            <a:ext cx="107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vril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422277" y="4647181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73321" y="432111"/>
            <a:ext cx="2109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842250" y="404380"/>
            <a:ext cx="1253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22458" y="404379"/>
            <a:ext cx="1404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pê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463156" y="404380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4911" y="2492895"/>
            <a:ext cx="1486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63276" y="2492895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29860" y="2518452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265600" y="2518452"/>
            <a:ext cx="1371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54833" y="4653134"/>
            <a:ext cx="1346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71290" y="4622359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959941" y="4613354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601014" y="4622359"/>
            <a:ext cx="700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738185" y="404664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906805" y="404664"/>
            <a:ext cx="1205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106617" y="421228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53964" y="404663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ler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56618" y="2492896"/>
            <a:ext cx="942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867727" y="2492895"/>
            <a:ext cx="1216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939905" y="2519250"/>
            <a:ext cx="1540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509594" y="2518452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73504" y="4653134"/>
            <a:ext cx="170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tour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12595" y="4653133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939905" y="4653132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tif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404646" y="4644128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721355" y="421959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748108" y="417442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gion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64939" y="421959"/>
            <a:ext cx="1290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135293" y="421228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ché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61855" y="2492894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72095" y="249289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69134" y="2505674"/>
            <a:ext cx="998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tê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358157" y="2493693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erre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77600" y="4653134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jeu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33434" y="4653136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171539" y="4653133"/>
            <a:ext cx="1077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26901" y="4653132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548229" y="421228"/>
            <a:ext cx="1359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668952" y="421228"/>
            <a:ext cx="1689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09448" y="421228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teau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99650" y="421227"/>
            <a:ext cx="1303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37451" y="2492894"/>
            <a:ext cx="1359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endParaRPr lang="fr-FR" sz="3200" dirty="0">
              <a:solidFill>
                <a:srgbClr val="FF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943031" y="249180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fê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301382" y="2491799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163346" y="2491798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</a:t>
            </a:r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1713" y="4653136"/>
            <a:ext cx="1912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</a:t>
            </a:r>
            <a:r>
              <a:rPr lang="fr-FR" sz="3200" dirty="0" smtClean="0">
                <a:solidFill>
                  <a:srgbClr val="F57B1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peau</a:t>
            </a:r>
            <a:endParaRPr lang="fr-FR" sz="3200" dirty="0">
              <a:solidFill>
                <a:srgbClr val="F57B1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08587" y="4653136"/>
            <a:ext cx="1321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prè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43724" y="4653136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omme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38287" y="4653133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667653" y="441105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516039" y="419335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55322" y="419335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47813" y="1196604"/>
            <a:ext cx="5780087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854201" y="764704"/>
            <a:ext cx="116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Epelle une</a:t>
            </a:r>
          </a:p>
          <a:p>
            <a:pPr algn="ctr"/>
            <a:r>
              <a:rPr lang="fr-FR" dirty="0"/>
              <a:t>l</a:t>
            </a:r>
            <a:r>
              <a:rPr lang="fr-FR" dirty="0" smtClean="0"/>
              <a:t>ettre sur</a:t>
            </a:r>
          </a:p>
          <a:p>
            <a:pPr algn="ctr"/>
            <a:r>
              <a:rPr lang="fr-FR" dirty="0" smtClean="0"/>
              <a:t>deux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67743" y="2348880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Epelle le mot</a:t>
            </a:r>
          </a:p>
          <a:p>
            <a:pPr algn="ctr"/>
            <a:r>
              <a:rPr lang="fr-FR" dirty="0"/>
              <a:t>à</a:t>
            </a:r>
            <a:r>
              <a:rPr lang="fr-FR" dirty="0" smtClean="0"/>
              <a:t> l’endroit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731573" y="2324674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Epelle le mot</a:t>
            </a:r>
          </a:p>
          <a:p>
            <a:pPr algn="ctr"/>
            <a:r>
              <a:rPr lang="fr-FR" dirty="0"/>
              <a:t>à</a:t>
            </a:r>
            <a:r>
              <a:rPr lang="fr-FR" dirty="0" smtClean="0"/>
              <a:t> l’envers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144139" y="2210380"/>
            <a:ext cx="1537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Ecris le mot </a:t>
            </a:r>
          </a:p>
          <a:p>
            <a:pPr algn="ctr"/>
            <a:r>
              <a:rPr lang="fr-FR" dirty="0"/>
              <a:t>e</a:t>
            </a:r>
            <a:r>
              <a:rPr lang="fr-FR" dirty="0" smtClean="0"/>
              <a:t>n fermant les</a:t>
            </a:r>
          </a:p>
          <a:p>
            <a:pPr algn="ctr"/>
            <a:r>
              <a:rPr lang="fr-FR" dirty="0" smtClean="0"/>
              <a:t>yeux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42791" y="3645024"/>
            <a:ext cx="1390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Ecris le mot </a:t>
            </a:r>
          </a:p>
          <a:p>
            <a:pPr algn="ctr"/>
            <a:r>
              <a:rPr lang="fr-FR" dirty="0" smtClean="0"/>
              <a:t>sur le dos de</a:t>
            </a:r>
          </a:p>
          <a:p>
            <a:pPr algn="ctr"/>
            <a:r>
              <a:rPr lang="fr-FR" dirty="0" smtClean="0"/>
              <a:t>quelqu’un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688289" y="5085184"/>
            <a:ext cx="1499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Ecris le mot </a:t>
            </a:r>
          </a:p>
          <a:p>
            <a:pPr algn="ctr"/>
            <a:r>
              <a:rPr lang="fr-FR" dirty="0"/>
              <a:t>d</a:t>
            </a:r>
            <a:r>
              <a:rPr lang="fr-FR" dirty="0" smtClean="0"/>
              <a:t>ans le sable</a:t>
            </a:r>
          </a:p>
          <a:p>
            <a:pPr algn="ctr"/>
            <a:r>
              <a:rPr lang="fr-FR" dirty="0"/>
              <a:t>o</a:t>
            </a:r>
            <a:r>
              <a:rPr lang="fr-FR" dirty="0" smtClean="0"/>
              <a:t>u la semoule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80617" y="2708920"/>
            <a:ext cx="3972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/>
              <a:t>Dos de cartes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42321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6" y="386080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48" y="386080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70" y="386080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92" y="386080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6" y="2474312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48" y="2474312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70" y="2474312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92" y="2474311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6" y="4562544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48" y="4562544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70" y="4562543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uchan\Desktop\309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92" y="4562544"/>
            <a:ext cx="1799278" cy="19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7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89638" y="2708920"/>
            <a:ext cx="4554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/>
              <a:t>Mots niveau CP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7486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825548" y="401349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052243" y="401349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350274" y="415606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438309" y="404721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40871" y="2538043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012167" y="253804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183562" y="2523779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rer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206676" y="2503361"/>
            <a:ext cx="1489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</a:t>
            </a:r>
            <a:endParaRPr lang="fr-FR" sz="3200" dirty="0">
              <a:solidFill>
                <a:srgbClr val="F68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59875" y="4653136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873511" y="4648535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113830" y="4653136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eau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276404" y="4653136"/>
            <a:ext cx="1350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5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809520" y="476672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734464" y="476672"/>
            <a:ext cx="1469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endParaRPr lang="fr-FR" sz="3200" dirty="0">
              <a:solidFill>
                <a:srgbClr val="F68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310999" y="476671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322090" y="476670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82272" y="2492896"/>
            <a:ext cx="1091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932822" y="2492896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257298" y="2492896"/>
            <a:ext cx="90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492809" y="2495459"/>
            <a:ext cx="917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78926" y="4653122"/>
            <a:ext cx="1898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807785" y="4653125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279086" y="4653121"/>
            <a:ext cx="910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420676" y="4653123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348626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89748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30870" y="332656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07504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48626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89748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830870" y="2420888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7504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48626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9748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0870" y="4509120"/>
            <a:ext cx="2241122" cy="20882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1196752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3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4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8" y="3310957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15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37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auc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9" y="5409949"/>
            <a:ext cx="853343" cy="115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447240" y="345381"/>
            <a:ext cx="1561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</a:t>
            </a:r>
            <a:endParaRPr lang="fr-FR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975179" y="346726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170738" y="404664"/>
            <a:ext cx="1079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308304" y="404664"/>
            <a:ext cx="1463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endParaRPr lang="fr-FR" sz="3200" dirty="0">
              <a:solidFill>
                <a:srgbClr val="F68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66290" y="2523776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994537" y="2523775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bon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068145" y="2531216"/>
            <a:ext cx="1284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226743" y="2531216"/>
            <a:ext cx="1626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endParaRPr lang="fr-FR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51197" y="4581128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endParaRPr lang="fr-FR" sz="3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855076" y="4581128"/>
            <a:ext cx="1228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</a:t>
            </a:r>
            <a:r>
              <a:rPr lang="fr-FR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endParaRPr lang="fr-FR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4943913" y="4581127"/>
            <a:ext cx="1532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fr-FR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fr-FR" sz="3200" dirty="0" smtClean="0">
                <a:solidFill>
                  <a:srgbClr val="FF99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419073" y="4581128"/>
            <a:ext cx="1064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68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</a:t>
            </a:r>
            <a:r>
              <a:rPr lang="fr-FR" sz="3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endParaRPr lang="fr-FR" sz="3200" dirty="0">
              <a:solidFill>
                <a:srgbClr val="FF99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23728" y="2708920"/>
            <a:ext cx="4885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 smtClean="0"/>
              <a:t>Mots niveau CE1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9434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426</Words>
  <Application>Microsoft Office PowerPoint</Application>
  <PresentationFormat>Affichage à l'écran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30</cp:revision>
  <dcterms:created xsi:type="dcterms:W3CDTF">2014-09-18T08:47:42Z</dcterms:created>
  <dcterms:modified xsi:type="dcterms:W3CDTF">2014-09-21T18:25:01Z</dcterms:modified>
</cp:coreProperties>
</file>