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7" r:id="rId4"/>
    <p:sldId id="270" r:id="rId5"/>
    <p:sldId id="281" r:id="rId6"/>
    <p:sldId id="273" r:id="rId7"/>
    <p:sldId id="274" r:id="rId8"/>
    <p:sldId id="268" r:id="rId9"/>
    <p:sldId id="280" r:id="rId10"/>
    <p:sldId id="279" r:id="rId11"/>
    <p:sldId id="264" r:id="rId12"/>
    <p:sldId id="271" r:id="rId13"/>
    <p:sldId id="266" r:id="rId14"/>
    <p:sldId id="278" r:id="rId15"/>
    <p:sldId id="272" r:id="rId16"/>
    <p:sldId id="277" r:id="rId17"/>
    <p:sldId id="276" r:id="rId18"/>
    <p:sldId id="269" r:id="rId19"/>
    <p:sldId id="275" r:id="rId20"/>
    <p:sldId id="292" r:id="rId21"/>
    <p:sldId id="293" r:id="rId22"/>
    <p:sldId id="261" r:id="rId23"/>
    <p:sldId id="265" r:id="rId24"/>
    <p:sldId id="262" r:id="rId25"/>
    <p:sldId id="263" r:id="rId26"/>
    <p:sldId id="260" r:id="rId27"/>
    <p:sldId id="258" r:id="rId28"/>
    <p:sldId id="259" r:id="rId29"/>
    <p:sldId id="291" r:id="rId30"/>
    <p:sldId id="283" r:id="rId31"/>
    <p:sldId id="285" r:id="rId32"/>
    <p:sldId id="288" r:id="rId33"/>
    <p:sldId id="287" r:id="rId34"/>
    <p:sldId id="286" r:id="rId35"/>
    <p:sldId id="289" r:id="rId36"/>
    <p:sldId id="290" r:id="rId37"/>
    <p:sldId id="294" r:id="rId38"/>
    <p:sldId id="295" r:id="rId39"/>
    <p:sldId id="297" r:id="rId40"/>
    <p:sldId id="298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01E"/>
    <a:srgbClr val="33CC33"/>
    <a:srgbClr val="CC3399"/>
    <a:srgbClr val="FF66CC"/>
    <a:srgbClr val="FF99CC"/>
    <a:srgbClr val="F913C8"/>
    <a:srgbClr val="996600"/>
    <a:srgbClr val="663300"/>
    <a:srgbClr val="CC66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9725-714B-4F48-AB11-6D6F7E98DB96}" type="datetimeFigureOut">
              <a:rPr lang="fr-FR" smtClean="0"/>
              <a:pPr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64E3-29C5-4461-97FB-A6251C1FA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jpeg"/><Relationship Id="rId7" Type="http://schemas.openxmlformats.org/officeDocument/2006/relationships/slide" Target="slide3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8.jpeg"/><Relationship Id="rId7" Type="http://schemas.openxmlformats.org/officeDocument/2006/relationships/image" Target="../media/image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slide" Target="slide39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slide" Target="slide40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RdAKCr1294570136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116632"/>
            <a:ext cx="936104" cy="326548"/>
          </a:xfrm>
          <a:prstGeom prst="rect">
            <a:avLst/>
          </a:prstGeom>
        </p:spPr>
      </p:pic>
      <p:pic>
        <p:nvPicPr>
          <p:cNvPr id="5" name="Image 4" descr="la-belle-lisse-poire-du-prince-de-motordu-p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792088" cy="1119544"/>
          </a:xfrm>
          <a:prstGeom prst="rect">
            <a:avLst/>
          </a:prstGeom>
        </p:spPr>
      </p:pic>
      <p:pic>
        <p:nvPicPr>
          <p:cNvPr id="7" name="Image 6" descr="livre-enfants-prince-motordu-met-plein-yeux-L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852936"/>
            <a:ext cx="2044293" cy="3034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2699792" y="836712"/>
            <a:ext cx="4056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fr-F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</a:t>
            </a:r>
            <a:r>
              <a:rPr lang="fr-FR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motordus</a:t>
            </a:r>
            <a:endParaRPr lang="fr-F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39552" y="2492896"/>
            <a:ext cx="2520280" cy="1656184"/>
          </a:xfrm>
          <a:prstGeom prst="roundRect">
            <a:avLst/>
          </a:prstGeom>
          <a:solidFill>
            <a:srgbClr val="FFCCFF"/>
          </a:solidFill>
          <a:ln>
            <a:solidFill>
              <a:srgbClr val="FF66CC"/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b="1" dirty="0" smtClean="0">
                <a:solidFill>
                  <a:srgbClr val="F913C8"/>
                </a:solidFill>
                <a:latin typeface="Comic Sans MS" pitchFamily="66" charset="0"/>
              </a:rPr>
              <a:t>Qui parle?</a:t>
            </a:r>
          </a:p>
          <a:p>
            <a:pPr algn="ctr"/>
            <a:endParaRPr lang="fr-FR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sz="1000" b="1" dirty="0" smtClean="0">
                <a:solidFill>
                  <a:srgbClr val="F913C8"/>
                </a:solidFill>
                <a:latin typeface="Comic Sans MS" pitchFamily="66" charset="0"/>
              </a:rPr>
              <a:t>Lis la phrase et trouve si c’est le prince ou la princesse qui parle</a:t>
            </a:r>
          </a:p>
          <a:p>
            <a:pPr algn="ctr"/>
            <a:r>
              <a:rPr lang="fr-FR" sz="1000" b="1" dirty="0" smtClean="0">
                <a:solidFill>
                  <a:srgbClr val="FF99CC"/>
                </a:solidFill>
                <a:latin typeface="Comic Sans MS" pitchFamily="66" charset="0"/>
              </a:rPr>
              <a:t>(clique sur le personnage)</a:t>
            </a:r>
            <a:endParaRPr lang="fr-FR" sz="1000" b="1" dirty="0">
              <a:solidFill>
                <a:srgbClr val="FF99CC"/>
              </a:solidFill>
              <a:latin typeface="Comic Sans MS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4725144"/>
            <a:ext cx="2520280" cy="1728192"/>
          </a:xfrm>
          <a:prstGeom prst="roundRect">
            <a:avLst>
              <a:gd name="adj" fmla="val 16151"/>
            </a:avLst>
          </a:prstGeom>
          <a:solidFill>
            <a:srgbClr val="FFCCFF"/>
          </a:solidFill>
          <a:ln>
            <a:solidFill>
              <a:srgbClr val="FF66CC"/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endParaRPr lang="fr-FR" sz="10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endParaRPr lang="fr-FR" sz="10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endParaRPr lang="fr-FR" sz="10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endParaRPr lang="fr-FR" sz="10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b="1" dirty="0" smtClean="0">
                <a:solidFill>
                  <a:srgbClr val="F913C8"/>
                </a:solidFill>
                <a:latin typeface="Comic Sans MS" pitchFamily="66" charset="0"/>
              </a:rPr>
              <a:t>Corrige le prince</a:t>
            </a:r>
            <a:br>
              <a:rPr lang="fr-FR" b="1" dirty="0" smtClean="0">
                <a:solidFill>
                  <a:srgbClr val="F913C8"/>
                </a:solidFill>
                <a:latin typeface="Comic Sans MS" pitchFamily="66" charset="0"/>
              </a:rPr>
            </a:br>
            <a:endParaRPr lang="fr-FR" sz="10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sz="1000" b="1" dirty="0" smtClean="0">
                <a:solidFill>
                  <a:srgbClr val="F913C8"/>
                </a:solidFill>
                <a:latin typeface="Comic Sans MS" pitchFamily="66" charset="0"/>
              </a:rPr>
              <a:t>Clique sur le ? du prince, lis la phrase, clique sur les mots tordus et vérifie avec la princesse</a:t>
            </a:r>
          </a:p>
          <a:p>
            <a:pPr algn="ctr"/>
            <a:r>
              <a:rPr lang="fr-FR" sz="1000" b="1" dirty="0" smtClean="0">
                <a:solidFill>
                  <a:srgbClr val="CC3399"/>
                </a:solidFill>
                <a:latin typeface="Comic Sans MS" pitchFamily="66" charset="0"/>
              </a:rPr>
              <a:t>Ou</a:t>
            </a:r>
          </a:p>
          <a:p>
            <a:pPr algn="ctr"/>
            <a:r>
              <a:rPr lang="fr-FR" sz="1000" b="1" dirty="0" smtClean="0">
                <a:solidFill>
                  <a:srgbClr val="F913C8"/>
                </a:solidFill>
                <a:latin typeface="Comic Sans MS" pitchFamily="66" charset="0"/>
              </a:rPr>
              <a:t>Clique sur le ? de la princesse, lis la phrase, devine ce que le prince a dit et vérifie en cliquant dessus</a:t>
            </a:r>
          </a:p>
          <a:p>
            <a:pPr algn="ctr"/>
            <a:endParaRPr lang="fr-FR" sz="12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endParaRPr lang="fr-FR" sz="12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084168" y="2492896"/>
            <a:ext cx="2520280" cy="1656184"/>
          </a:xfrm>
          <a:prstGeom prst="roundRect">
            <a:avLst/>
          </a:prstGeom>
          <a:solidFill>
            <a:srgbClr val="FFCCFF"/>
          </a:solidFill>
          <a:ln>
            <a:solidFill>
              <a:srgbClr val="FF66CC"/>
            </a:solidFill>
            <a:prstDash val="sys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b="1" dirty="0" smtClean="0">
                <a:solidFill>
                  <a:srgbClr val="F913C8"/>
                </a:solidFill>
                <a:latin typeface="Comic Sans MS" pitchFamily="66" charset="0"/>
              </a:rPr>
              <a:t>L’histoire</a:t>
            </a:r>
          </a:p>
          <a:p>
            <a:pPr algn="ctr"/>
            <a:endParaRPr lang="fr-FR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sz="1000" b="1" dirty="0" smtClean="0">
                <a:solidFill>
                  <a:srgbClr val="F913C8"/>
                </a:solidFill>
                <a:latin typeface="Comic Sans MS" pitchFamily="66" charset="0"/>
              </a:rPr>
              <a:t>Lis l’histoire et clique sur les mots tordus</a:t>
            </a:r>
          </a:p>
          <a:p>
            <a:pPr algn="ctr"/>
            <a:endParaRPr lang="fr-FR" sz="1000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sz="1000" b="1" dirty="0" smtClean="0">
                <a:solidFill>
                  <a:srgbClr val="FF66CC"/>
                </a:solidFill>
                <a:latin typeface="Comic Sans MS" pitchFamily="66" charset="0"/>
              </a:rPr>
              <a:t>PPT réalisé par Evelyne </a:t>
            </a:r>
            <a:r>
              <a:rPr lang="fr-FR" sz="1000" b="1" dirty="0" err="1" smtClean="0">
                <a:solidFill>
                  <a:srgbClr val="FF66CC"/>
                </a:solidFill>
                <a:latin typeface="Comic Sans MS" pitchFamily="66" charset="0"/>
              </a:rPr>
              <a:t>Lyonnaz</a:t>
            </a:r>
            <a:endParaRPr lang="fr-FR" sz="10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Inspiré du formidable livre de PEF: </a:t>
            </a:r>
          </a:p>
          <a:p>
            <a:pPr algn="ctr"/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« La belle lisse poire du prince de </a:t>
            </a:r>
            <a:r>
              <a:rPr lang="fr-FR" sz="800" b="1" dirty="0" err="1" smtClean="0">
                <a:solidFill>
                  <a:schemeClr val="bg1"/>
                </a:solidFill>
                <a:latin typeface="Comic Sans MS" pitchFamily="66" charset="0"/>
              </a:rPr>
              <a:t>Motordu</a:t>
            </a:r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 »</a:t>
            </a:r>
            <a:endParaRPr lang="fr-FR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 highlightClick="1"/>
          </p:cNvPr>
          <p:cNvSpPr/>
          <p:nvPr/>
        </p:nvSpPr>
        <p:spPr>
          <a:xfrm>
            <a:off x="467544" y="2348880"/>
            <a:ext cx="2736304" cy="172819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rId5" action="ppaction://hlinksldjump" highlightClick="1"/>
          </p:cNvPr>
          <p:cNvSpPr/>
          <p:nvPr/>
        </p:nvSpPr>
        <p:spPr>
          <a:xfrm>
            <a:off x="467544" y="4725144"/>
            <a:ext cx="2736304" cy="172819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084168" y="4725144"/>
            <a:ext cx="2520280" cy="1656184"/>
          </a:xfrm>
          <a:prstGeom prst="roundRect">
            <a:avLst/>
          </a:prstGeom>
          <a:solidFill>
            <a:srgbClr val="FFCCFF"/>
          </a:solidFill>
          <a:ln>
            <a:solidFill>
              <a:srgbClr val="FF66CC"/>
            </a:solidFill>
            <a:prstDash val="sys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b="1" dirty="0" smtClean="0">
                <a:solidFill>
                  <a:srgbClr val="F913C8"/>
                </a:solidFill>
                <a:latin typeface="Comic Sans MS" pitchFamily="66" charset="0"/>
              </a:rPr>
              <a:t>Les images de l’histoire</a:t>
            </a:r>
          </a:p>
          <a:p>
            <a:pPr algn="ctr"/>
            <a:endParaRPr lang="fr-FR" b="1" dirty="0" smtClean="0">
              <a:solidFill>
                <a:srgbClr val="F913C8"/>
              </a:solidFill>
              <a:latin typeface="Comic Sans MS" pitchFamily="66" charset="0"/>
            </a:endParaRPr>
          </a:p>
          <a:p>
            <a:pPr algn="ctr"/>
            <a:r>
              <a:rPr lang="fr-FR" sz="1000" b="1" dirty="0" smtClean="0">
                <a:solidFill>
                  <a:srgbClr val="F913C8"/>
                </a:solidFill>
                <a:latin typeface="Comic Sans MS" pitchFamily="66" charset="0"/>
              </a:rPr>
              <a:t>Regarde les images et imagine</a:t>
            </a:r>
          </a:p>
          <a:p>
            <a:pPr algn="ctr"/>
            <a:r>
              <a:rPr lang="fr-FR" sz="1000" b="1" dirty="0" smtClean="0">
                <a:solidFill>
                  <a:srgbClr val="F913C8"/>
                </a:solidFill>
                <a:latin typeface="Comic Sans MS" pitchFamily="66" charset="0"/>
              </a:rPr>
              <a:t> ce que dit le prince</a:t>
            </a:r>
          </a:p>
          <a:p>
            <a:pPr algn="ctr"/>
            <a:endParaRPr lang="fr-FR" dirty="0"/>
          </a:p>
        </p:txBody>
      </p:sp>
      <p:sp>
        <p:nvSpPr>
          <p:cNvPr id="15" name="Rectangle 14">
            <a:hlinkClick r:id="rId6" action="ppaction://hlinksldjump" highlightClick="1"/>
          </p:cNvPr>
          <p:cNvSpPr/>
          <p:nvPr/>
        </p:nvSpPr>
        <p:spPr>
          <a:xfrm>
            <a:off x="5940152" y="4653136"/>
            <a:ext cx="2736304" cy="172819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rId7" action="ppaction://hlinksldjump" highlightClick="1"/>
          </p:cNvPr>
          <p:cNvSpPr/>
          <p:nvPr/>
        </p:nvSpPr>
        <p:spPr>
          <a:xfrm>
            <a:off x="6084168" y="2420888"/>
            <a:ext cx="2736304" cy="172819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eve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0392" y="692696"/>
            <a:ext cx="699233" cy="21907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244408" y="4046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et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Mon bonnet en laine a 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un joli pompon rouge.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Quand je suis salade, 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j’appelle le docteur.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Je sais faire du 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matin à glace.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Sur mon vélo, je pétale très vite.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Hier, j’ai fait 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des boules de neige.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A la mer, j’aime bien 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jouer au table.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Le matin, je mange du pain et du beurre.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Dans mon bain, je me lave avec du savon.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Ma voiture coule très vite.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Je n’aime pas les pommes ni les poires.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J’aime beaucoup les enfants.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J’aime regarder les troupeaux de bâches dans les prés.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g00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6309320" cy="5047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Bouton d'action : Début 9">
            <a:hlinkClick r:id="" action="ppaction://hlinkshowjump?jump=firstslide" highlightClick="1"/>
          </p:cNvPr>
          <p:cNvSpPr/>
          <p:nvPr/>
        </p:nvSpPr>
        <p:spPr>
          <a:xfrm>
            <a:off x="8172400" y="6165304"/>
            <a:ext cx="792088" cy="576064"/>
          </a:xfrm>
          <a:prstGeom prst="actionButtonBeginning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ulle ronde 3"/>
          <p:cNvSpPr/>
          <p:nvPr/>
        </p:nvSpPr>
        <p:spPr>
          <a:xfrm>
            <a:off x="3347864" y="116632"/>
            <a:ext cx="4032448" cy="1080120"/>
          </a:xfrm>
          <a:prstGeom prst="wedgeEllipseCallout">
            <a:avLst>
              <a:gd name="adj1" fmla="val 9119"/>
              <a:gd name="adj2" fmla="val 147949"/>
            </a:avLst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/>
              <a:t>BRAVO !!!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366C4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droitez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2467358" cy="259228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861048"/>
            <a:ext cx="1877811" cy="2696344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14341F"/>
              </a:solidFill>
              <a:latin typeface="Comic Sans MS" pitchFamily="66" charset="0"/>
            </a:endParaRPr>
          </a:p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J’ai soi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 alors je prends un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erre pour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oire du jus de rais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fr-FR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J’ai soir alors je prends un fer pour poire du jus de raison.</a:t>
            </a:r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332656"/>
            <a:ext cx="4067944" cy="2304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660232" y="1196752"/>
            <a:ext cx="50405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64288" y="1484784"/>
            <a:ext cx="50405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28184" y="1772816"/>
            <a:ext cx="64807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732240" y="2060848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14341F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sp>
        <p:nvSpPr>
          <p:cNvPr id="16" name="Bulle ronde 15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fr-FR" sz="6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" name="Image 16" descr="44_persjpg-bbaa8-d5f2d.jpg">
            <a:hlinkClick r:id="" action="ppaction://hlinkshowjump?jump=nextslide">
              <a:snd r:embed="rId4" name="bip bip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6093296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366C4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droitez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245999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3" y="3861048"/>
            <a:ext cx="1872208" cy="26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ulle ronde 5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Dans mon jardin, j’ai cueilli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leurs de toutes les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ouleurs: mes préférées sont les coquelicots qui ont des pé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ales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ouges.</a:t>
            </a:r>
            <a:endParaRPr lang="fr-FR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Dans mon jardin, j’ai cueilli des pleurs de toutes les douleurs: mes préférées sont les coquelicots qui ont des pédales bouges.</a:t>
            </a:r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fr-FR" sz="6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332656"/>
            <a:ext cx="3923928" cy="33843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164288" y="1052736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164288" y="1340768"/>
            <a:ext cx="100811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64288" y="2204864"/>
            <a:ext cx="86409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660232" y="2492896"/>
            <a:ext cx="86409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ronde 8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14341F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pic>
        <p:nvPicPr>
          <p:cNvPr id="14" name="Image 13" descr="44_persjpg-bbaa8-d5f2d.jpg">
            <a:hlinkClick r:id="" action="ppaction://hlinkshowjump?jump=nextslide">
              <a:snd r:embed="rId4" name="bip bip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6093296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366C4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droitez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2467358" cy="259228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861048"/>
            <a:ext cx="1877811" cy="2696344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Je suis allé à la ferme: j’ai vu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oulets ainsi que des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oules qui p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daient des œufs et qui avaient des petits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oussins. </a:t>
            </a:r>
          </a:p>
          <a:p>
            <a:pPr algn="ctr"/>
            <a:endParaRPr lang="fr-FR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Je suis allé à la ferme: j’ai vu des boulets ainsi que des boules qui pendaient des œufs et qui avaient des petits coussins. </a:t>
            </a:r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332656"/>
            <a:ext cx="4572000" cy="42484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940152" y="1340768"/>
            <a:ext cx="86409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40152" y="1628800"/>
            <a:ext cx="79208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164288" y="1628800"/>
            <a:ext cx="108012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516216" y="2492896"/>
            <a:ext cx="108012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ulle ronde 11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fr-FR" sz="6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Bulle ronde 12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14341F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pic>
        <p:nvPicPr>
          <p:cNvPr id="14" name="Image 13" descr="44_persjpg-bbaa8-d5f2d.jpg">
            <a:hlinkClick r:id="" action="ppaction://hlinkshowjump?jump=nextslide">
              <a:snd r:embed="rId4" name="bip bip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6093296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roitez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2467358" cy="259228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861048"/>
            <a:ext cx="1877811" cy="2696344"/>
          </a:xfrm>
          <a:prstGeom prst="rect">
            <a:avLst/>
          </a:prstGeom>
        </p:spPr>
      </p:pic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366C4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ronde 5"/>
          <p:cNvSpPr/>
          <p:nvPr/>
        </p:nvSpPr>
        <p:spPr>
          <a:xfrm>
            <a:off x="323528" y="404664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J’ai fait une ta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ch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e à mon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ull qui est </a:t>
            </a:r>
          </a:p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tout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a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e maintenant. Ma maman va le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aver dans la ma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ch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ine à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aver.</a:t>
            </a:r>
          </a:p>
          <a:p>
            <a:pPr algn="ctr"/>
            <a:endParaRPr lang="fr-FR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J’ai fait une tasse à mon bulle qui est tout sale maintenant. Ma maman va le baver dans la marine à baver.</a:t>
            </a:r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12560" y="2276872"/>
            <a:ext cx="108012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44_persjpg-bbaa8-d5f2d.jpg">
            <a:hlinkClick r:id="" action="ppaction://hlinkshowjump?jump=nextslide">
              <a:snd r:embed="rId4" name="bip bip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6093296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292080" y="404664"/>
            <a:ext cx="3635896" cy="28083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452320" y="908720"/>
            <a:ext cx="64807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660232" y="1196752"/>
            <a:ext cx="57606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940152" y="2060848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524328" y="2060848"/>
            <a:ext cx="79208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76256" y="2348880"/>
            <a:ext cx="64807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ulle ronde 15"/>
          <p:cNvSpPr/>
          <p:nvPr/>
        </p:nvSpPr>
        <p:spPr>
          <a:xfrm>
            <a:off x="323528" y="404664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fr-FR" sz="6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Bulle ronde 16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14341F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roitez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2467358" cy="259228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861048"/>
            <a:ext cx="1877811" cy="2696344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L’été, j’aime me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fr-FR" b="1" dirty="0" smtClean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igner dans la mer : </a:t>
            </a:r>
          </a:p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je mets mon maillot de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ain qui est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oir avec des petits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ois j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nes.</a:t>
            </a:r>
          </a:p>
          <a:p>
            <a:pPr algn="ctr"/>
            <a:endParaRPr lang="fr-FR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366C4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44_persjpg-bbaa8-d5f2d.jpg">
            <a:hlinkClick r:id="" action="ppaction://hlinkshowjump?jump=nextslide">
              <a:snd r:embed="rId4" name="bip bip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6093296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Bulle ronde 27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L’été, j’aime me peigner dans la mer: je mets mon maillot de pain qui est soir avec des petits bois</a:t>
            </a:r>
          </a:p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jeunes.</a:t>
            </a:r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6096" y="476672"/>
            <a:ext cx="3419872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940152" y="1196752"/>
            <a:ext cx="86409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372200" y="1772816"/>
            <a:ext cx="50405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40352" y="1772816"/>
            <a:ext cx="50405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812360" y="2060848"/>
            <a:ext cx="50405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732240" y="2348880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Bulle ronde 33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fr-FR" sz="6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Bulle ronde 34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14341F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roitez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2467358" cy="259228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861048"/>
            <a:ext cx="1877811" cy="2696344"/>
          </a:xfrm>
          <a:prstGeom prst="rect">
            <a:avLst/>
          </a:prstGeom>
        </p:spPr>
      </p:pic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366C4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ronde 5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Le ma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in, au petit déjeuner, je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ois du jus d’or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ge et je man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e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ranches de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ain.</a:t>
            </a:r>
            <a:endParaRPr lang="fr-FR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Le malin, au petit déjeuner, je pois du jus d’orage et je manche des branches de bain.</a:t>
            </a:r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0"/>
            <a:ext cx="4572000" cy="4149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444208" y="1052736"/>
            <a:ext cx="64807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452320" y="1340768"/>
            <a:ext cx="50405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732240" y="1628800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940152" y="1916832"/>
            <a:ext cx="86409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308304" y="1916832"/>
            <a:ext cx="108012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948264" y="2204864"/>
            <a:ext cx="64807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ulle ronde 22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fr-FR" sz="6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Bulle ronde 24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14341F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pic>
        <p:nvPicPr>
          <p:cNvPr id="24" name="Image 23" descr="44_persjpg-bbaa8-d5f2d.jpg">
            <a:hlinkClick r:id="" action="ppaction://hlinkshowjump?jump=nextslide">
              <a:snd r:embed="rId4" name="bip bip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6093296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roitez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2467358" cy="259228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861048"/>
            <a:ext cx="1877811" cy="2696344"/>
          </a:xfrm>
          <a:prstGeom prst="rect">
            <a:avLst/>
          </a:prstGeom>
        </p:spPr>
      </p:pic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255F3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ronde 5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Manger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ruits, c’est bon pour la santé : mes préférés sont les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ommes, les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oires, les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runes et le rais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fr-FR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4341F"/>
                </a:solidFill>
                <a:latin typeface="Comic Sans MS" pitchFamily="66" charset="0"/>
              </a:rPr>
              <a:t>Manger des bruits, c’est bon pour la santé : mes préférés sont les gommes, les boires, les brunes et le raison. </a:t>
            </a:r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0"/>
            <a:ext cx="4572000" cy="4149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380312" y="908720"/>
            <a:ext cx="79208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876256" y="1772816"/>
            <a:ext cx="93610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940152" y="2060848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64288" y="2060848"/>
            <a:ext cx="79208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876256" y="2348880"/>
            <a:ext cx="79208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Bulle ronde 30"/>
          <p:cNvSpPr/>
          <p:nvPr/>
        </p:nvSpPr>
        <p:spPr>
          <a:xfrm>
            <a:off x="323528" y="332656"/>
            <a:ext cx="3672408" cy="2880320"/>
          </a:xfrm>
          <a:prstGeom prst="wedgeEllipseCallout">
            <a:avLst>
              <a:gd name="adj1" fmla="val 35946"/>
              <a:gd name="adj2" fmla="val 94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fr-FR" sz="6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Bulle ronde 31"/>
          <p:cNvSpPr/>
          <p:nvPr/>
        </p:nvSpPr>
        <p:spPr>
          <a:xfrm>
            <a:off x="5292080" y="332656"/>
            <a:ext cx="3672408" cy="2880320"/>
          </a:xfrm>
          <a:prstGeom prst="wedgeEllipseCallout">
            <a:avLst>
              <a:gd name="adj1" fmla="val -19204"/>
              <a:gd name="adj2" fmla="val 104334"/>
            </a:avLst>
          </a:prstGeom>
          <a:solidFill>
            <a:srgbClr val="00B050"/>
          </a:solidFill>
          <a:ln>
            <a:solidFill>
              <a:srgbClr val="255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14341F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fr-FR" b="1" dirty="0">
              <a:solidFill>
                <a:srgbClr val="14341F"/>
              </a:solidFill>
              <a:latin typeface="Comic Sans MS" pitchFamily="66" charset="0"/>
            </a:endParaRPr>
          </a:p>
        </p:txBody>
      </p:sp>
      <p:pic>
        <p:nvPicPr>
          <p:cNvPr id="15" name="Image 14" descr="44_persjpg-bbaa8-d5f2d.jpg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6093296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2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008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5544616" cy="4435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Bouton d'action : Début 2">
            <a:hlinkClick r:id="" action="ppaction://hlinkshowjump?jump=firstslide" highlightClick="1"/>
          </p:cNvPr>
          <p:cNvSpPr/>
          <p:nvPr/>
        </p:nvSpPr>
        <p:spPr>
          <a:xfrm>
            <a:off x="8172400" y="6165304"/>
            <a:ext cx="792088" cy="576064"/>
          </a:xfrm>
          <a:prstGeom prst="actionButtonBeginning">
            <a:avLst/>
          </a:prstGeom>
          <a:solidFill>
            <a:srgbClr val="33CC33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ulle ronde 3"/>
          <p:cNvSpPr/>
          <p:nvPr/>
        </p:nvSpPr>
        <p:spPr>
          <a:xfrm>
            <a:off x="3995936" y="116632"/>
            <a:ext cx="4896544" cy="1080120"/>
          </a:xfrm>
          <a:prstGeom prst="wedgeEllipseCallout">
            <a:avLst>
              <a:gd name="adj1" fmla="val -25711"/>
              <a:gd name="adj2" fmla="val 132917"/>
            </a:avLst>
          </a:prstGeom>
          <a:solidFill>
            <a:srgbClr val="497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Comic Sans MS" pitchFamily="66" charset="0"/>
              </a:rPr>
              <a:t>Félicitation !!!</a:t>
            </a:r>
            <a:endParaRPr lang="fr-FR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Mon cahier est en panier.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ea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772816"/>
            <a:ext cx="227329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 3" descr="droitez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2975997"/>
            <a:ext cx="1224136" cy="128611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936104" cy="13441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91680" y="3326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Regarde bien l’image et imagine ce que dirait le prince et comment la princesse le corrigerait !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ea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3510391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 3" descr="droitez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2975997"/>
            <a:ext cx="1224136" cy="128611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936104" cy="134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ea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3960440" cy="3168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 3" descr="droitez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2975997"/>
            <a:ext cx="1224136" cy="128611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936104" cy="134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ea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816424" cy="3053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 3" descr="droitez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2975997"/>
            <a:ext cx="1224136" cy="128611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936104" cy="134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ea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16832"/>
            <a:ext cx="369041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 3" descr="droitez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2975997"/>
            <a:ext cx="1224136" cy="128611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936104" cy="134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ea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16832"/>
            <a:ext cx="396044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 3" descr="droitez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2975997"/>
            <a:ext cx="1224136" cy="128611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936104" cy="134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ea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16832"/>
            <a:ext cx="396044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 3" descr="droitez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2975997"/>
            <a:ext cx="1224136" cy="1286118"/>
          </a:xfrm>
          <a:prstGeom prst="rect">
            <a:avLst/>
          </a:prstGeom>
        </p:spPr>
      </p:pic>
      <p:pic>
        <p:nvPicPr>
          <p:cNvPr id="5" name="Image 4" descr="gau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936104" cy="1344149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'action : Début 5">
            <a:hlinkClick r:id="" action="ppaction://hlinkshowjump?jump=firstslide" highlightClick="1"/>
          </p:cNvPr>
          <p:cNvSpPr/>
          <p:nvPr/>
        </p:nvSpPr>
        <p:spPr>
          <a:xfrm>
            <a:off x="7956376" y="6093296"/>
            <a:ext cx="936104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choix</a:t>
            </a:r>
          </a:p>
        </p:txBody>
      </p:sp>
      <p:sp>
        <p:nvSpPr>
          <p:cNvPr id="205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2" name="Picture 7" descr="Motordu01_b">
            <a:hlinkClick r:id="" action="ppaction://noaction">
              <a:snd r:embed="rId2" name="suction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65088"/>
            <a:ext cx="3998913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572000" y="188913"/>
            <a:ext cx="43926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fr-FR" sz="2400">
                <a:solidFill>
                  <a:srgbClr val="000066"/>
                </a:solidFill>
                <a:latin typeface="Times New Roman" pitchFamily="18" charset="0"/>
              </a:rPr>
              <a:t>Version adaptée</a:t>
            </a:r>
          </a:p>
        </p:txBody>
      </p:sp>
      <p:sp>
        <p:nvSpPr>
          <p:cNvPr id="2054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72113" y="1376363"/>
            <a:ext cx="2736850" cy="7921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fr-FR" sz="4000" b="1" dirty="0">
                <a:solidFill>
                  <a:srgbClr val="000066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2055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72113" y="2744788"/>
            <a:ext cx="2736850" cy="7921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fr-FR" sz="4000" b="1" dirty="0">
                <a:solidFill>
                  <a:srgbClr val="000066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056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72113" y="4113213"/>
            <a:ext cx="2736850" cy="7921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fr-FR" sz="4000" b="1">
                <a:solidFill>
                  <a:srgbClr val="000066"/>
                </a:solidFill>
                <a:latin typeface="Arial Rounded MT Bold" pitchFamily="34" charset="0"/>
              </a:rPr>
              <a:t>3</a:t>
            </a:r>
          </a:p>
        </p:txBody>
      </p:sp>
      <p:pic>
        <p:nvPicPr>
          <p:cNvPr id="10" name="Image 9" descr="eve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440" y="6386553"/>
            <a:ext cx="699233" cy="219078"/>
          </a:xfrm>
          <a:prstGeom prst="rect">
            <a:avLst/>
          </a:prstGeom>
        </p:spPr>
      </p:pic>
      <p:pic>
        <p:nvPicPr>
          <p:cNvPr id="11" name="Image 10" descr="a8thfo1a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43631" y="5692806"/>
            <a:ext cx="19050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1.1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08520" y="0"/>
            <a:ext cx="9144000" cy="6858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925" y="62071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prince de </a:t>
            </a:r>
            <a:r>
              <a:rPr lang="fr-FR" dirty="0" err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Motordu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menait la belle vie. Il habitait un magnifique 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4925" y="1019176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au-dessus duquel flottaient des    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bleu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blanc rouge qu'on pouvait voir 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4925" y="141287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loin. Le prince ne s'ennuyait jamais. L'hiver, il f</a:t>
            </a:r>
            <a:r>
              <a:rPr lang="fr-FR" u="sng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</a:t>
            </a: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sait d'extraordinaires  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34925" y="180816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batailles de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neige. Le soir, il restait bien au chaud à jouer aux 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4925" y="220503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ses  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grande salle à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du               </a:t>
            </a:r>
            <a:endParaRPr lang="fr-FR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81" name="Text Box 21"/>
          <p:cNvSpPr txBox="1">
            <a:spLocks noChangeArrowheads="1"/>
          </p:cNvSpPr>
          <p:nvPr/>
        </p:nvSpPr>
        <p:spPr bwMode="auto">
          <a:xfrm>
            <a:off x="34925" y="260032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prince vivait à la campagne. Un jour, il menait paître son troupeau de </a:t>
            </a:r>
          </a:p>
        </p:txBody>
      </p:sp>
      <p:sp>
        <p:nvSpPr>
          <p:cNvPr id="3082" name="Text Box 22"/>
          <p:cNvSpPr txBox="1">
            <a:spLocks noChangeArrowheads="1"/>
          </p:cNvSpPr>
          <p:nvPr/>
        </p:nvSpPr>
        <p:spPr bwMode="auto">
          <a:xfrm>
            <a:off x="34925" y="299243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lendemain, il filait comme le vent sur son           </a:t>
            </a:r>
            <a:r>
              <a:rPr lang="fr-FR" sz="14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voiles. </a:t>
            </a:r>
          </a:p>
        </p:txBody>
      </p:sp>
      <p:sp>
        <p:nvSpPr>
          <p:cNvPr id="3083" name="Text Box 23"/>
          <p:cNvSpPr txBox="1">
            <a:spLocks noChangeArrowheads="1"/>
          </p:cNvSpPr>
          <p:nvPr/>
        </p:nvSpPr>
        <p:spPr bwMode="auto">
          <a:xfrm>
            <a:off x="34925" y="339248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dimanche, il invitait ses amis à déjeuner. Le menu était copieux : </a:t>
            </a:r>
          </a:p>
        </p:txBody>
      </p:sp>
      <p:sp>
        <p:nvSpPr>
          <p:cNvPr id="3084" name="Text Box 24"/>
          <p:cNvSpPr txBox="1">
            <a:spLocks noChangeArrowheads="1"/>
          </p:cNvSpPr>
          <p:nvPr/>
        </p:nvSpPr>
        <p:spPr bwMode="auto">
          <a:xfrm>
            <a:off x="34925" y="380682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rôti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purée de petit        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jardin.</a:t>
            </a:r>
          </a:p>
        </p:txBody>
      </p:sp>
      <p:sp>
        <p:nvSpPr>
          <p:cNvPr id="3085" name="Text Box 25"/>
          <p:cNvSpPr txBox="1">
            <a:spLocks noChangeArrowheads="1"/>
          </p:cNvSpPr>
          <p:nvPr/>
        </p:nvSpPr>
        <p:spPr bwMode="auto">
          <a:xfrm>
            <a:off x="34925" y="418465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jour, la mère du prince essaya de le convaincre de se marier : </a:t>
            </a:r>
          </a:p>
        </p:txBody>
      </p:sp>
      <p:sp>
        <p:nvSpPr>
          <p:cNvPr id="3086" name="Text Box 26"/>
          <p:cNvSpPr txBox="1">
            <a:spLocks noChangeArrowheads="1"/>
          </p:cNvSpPr>
          <p:nvPr/>
        </p:nvSpPr>
        <p:spPr bwMode="auto">
          <a:xfrm>
            <a:off x="34925" y="458152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Si tu tombais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dit-elle, qui donc te repasserait ton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</a:p>
        </p:txBody>
      </p:sp>
      <p:sp>
        <p:nvSpPr>
          <p:cNvPr id="3087" name="Text Box 27"/>
          <p:cNvSpPr txBox="1">
            <a:spLocks noChangeArrowheads="1"/>
          </p:cNvSpPr>
          <p:nvPr/>
        </p:nvSpPr>
        <p:spPr bwMode="auto">
          <a:xfrm>
            <a:off x="34925" y="497681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épouse pourrait te raconter de belles</a:t>
            </a:r>
          </a:p>
        </p:txBody>
      </p:sp>
      <p:sp>
        <p:nvSpPr>
          <p:cNvPr id="3088" name="Text Box 28"/>
          <p:cNvSpPr txBox="1">
            <a:spLocks noChangeArrowheads="1"/>
          </p:cNvSpPr>
          <p:nvPr/>
        </p:nvSpPr>
        <p:spPr bwMode="auto">
          <a:xfrm>
            <a:off x="34925" y="539115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prince décida de se marier bientôt. Il ferma son  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clé, rentra son </a:t>
            </a:r>
          </a:p>
        </p:txBody>
      </p:sp>
      <p:sp>
        <p:nvSpPr>
          <p:cNvPr id="4128" name="AutoShape 32">
            <a:hlinkClick r:id="" action="ppaction://noaction" highlightClick="1">
              <a:snd r:embed="rId4" name="oops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7799388" y="620713"/>
            <a:ext cx="10795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château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7762875" y="620713"/>
            <a:ext cx="115411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732200" y="1019176"/>
            <a:ext cx="1134040" cy="292070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drapeaux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3695688" y="1019176"/>
            <a:ext cx="1168404" cy="292070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crapauds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1431882" y="1808163"/>
            <a:ext cx="82708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boules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431882" y="1808163"/>
            <a:ext cx="82708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poules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20638" y="2205038"/>
            <a:ext cx="7905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cartes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7938" y="2205038"/>
            <a:ext cx="766762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tartes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1943063" y="2205039"/>
            <a:ext cx="933428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cousins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1906551" y="2205038"/>
            <a:ext cx="100645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coussins</a:t>
            </a: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5500734" y="2205039"/>
            <a:ext cx="930806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manger</a:t>
            </a: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5521373" y="2205039"/>
            <a:ext cx="91279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danger</a:t>
            </a: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6924722" y="2205038"/>
            <a:ext cx="10795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château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6888210" y="2205038"/>
            <a:ext cx="115252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chapeau.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0" y="2992438"/>
            <a:ext cx="1030288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moutons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0" y="2992438"/>
            <a:ext cx="1030288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boutons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6361113" y="2992438"/>
            <a:ext cx="83978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bateau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6361113" y="2992438"/>
            <a:ext cx="83978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râteau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44450" y="3806825"/>
            <a:ext cx="76676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poulet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44450" y="3806825"/>
            <a:ext cx="76676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boulet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3038475" y="3806825"/>
            <a:ext cx="6477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pois,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3040063" y="3806825"/>
            <a:ext cx="646112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bois,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3659175" y="3808413"/>
            <a:ext cx="85566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fraises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3659175" y="3808413"/>
            <a:ext cx="91282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braises</a:t>
            </a:r>
          </a:p>
        </p:txBody>
      </p:sp>
      <p:sp>
        <p:nvSpPr>
          <p:cNvPr id="4168" name="Rectangle 7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4169" name="Rectangle 73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4170" name="Rectangle 74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4171" name="Rectangle 75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4172" name="Rectangle 76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4173" name="Rectangle 77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4174" name="Rectangle 78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4175" name="Rectangle 79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8</a:t>
            </a:r>
          </a:p>
        </p:txBody>
      </p:sp>
      <p:sp>
        <p:nvSpPr>
          <p:cNvPr id="4176" name="Rectangle 80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4177" name="Rectangle 8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10</a:t>
            </a:r>
          </a:p>
        </p:txBody>
      </p:sp>
      <p:sp>
        <p:nvSpPr>
          <p:cNvPr id="4178" name="Oval 8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793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1" name="Oval 95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5032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2" name="Oval 96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8270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3" name="Oval 97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1509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4" name="Oval 98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4747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5" name="Oval 99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7986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6" name="Oval 100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21224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7" name="Oval 101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24463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" name="Oval 10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27701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" name="Oval 103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30940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" name="Oval 104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34178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3" name="Oval 107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3743325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36" name="AutoShape 110">
            <a:hlinkClick r:id="rId6" action="ppaction://hlinksldjump" highlightClick="1">
              <a:snd r:embed="rId7" name="drumroll.wav"/>
            </a:hlinkClick>
          </p:cNvPr>
          <p:cNvSpPr>
            <a:spLocks noChangeArrowheads="1"/>
          </p:cNvSpPr>
          <p:nvPr/>
        </p:nvSpPr>
        <p:spPr bwMode="auto">
          <a:xfrm>
            <a:off x="8496300" y="6488112"/>
            <a:ext cx="647700" cy="369888"/>
          </a:xfrm>
          <a:prstGeom prst="actionButtonBlank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</a:rPr>
              <a:t>Suite</a:t>
            </a:r>
            <a:endParaRPr lang="fr-FR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37" name="Text Box 111"/>
          <p:cNvSpPr txBox="1">
            <a:spLocks noChangeArrowheads="1"/>
          </p:cNvSpPr>
          <p:nvPr/>
        </p:nvSpPr>
        <p:spPr bwMode="auto">
          <a:xfrm>
            <a:off x="34925" y="576580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 troupeau de  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              ,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puis monta dans sa            de </a:t>
            </a:r>
          </a:p>
        </p:txBody>
      </p:sp>
      <p:sp>
        <p:nvSpPr>
          <p:cNvPr id="3138" name="Text Box 112"/>
          <p:cNvSpPr txBox="1">
            <a:spLocks noChangeArrowheads="1"/>
          </p:cNvSpPr>
          <p:nvPr/>
        </p:nvSpPr>
        <p:spPr bwMode="auto">
          <a:xfrm>
            <a:off x="34925" y="616585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course pour se mettre en quête d'une fiancée.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1760538" y="4581525"/>
            <a:ext cx="91122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malade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1795463" y="4581525"/>
            <a:ext cx="912812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salade,</a:t>
            </a:r>
          </a:p>
        </p:txBody>
      </p:sp>
      <p:sp>
        <p:nvSpPr>
          <p:cNvPr id="4211" name="Text Box 115"/>
          <p:cNvSpPr txBox="1">
            <a:spLocks noChangeArrowheads="1"/>
          </p:cNvSpPr>
          <p:nvPr/>
        </p:nvSpPr>
        <p:spPr bwMode="auto">
          <a:xfrm>
            <a:off x="7192963" y="4581525"/>
            <a:ext cx="85248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linge ?</a:t>
            </a: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7154863" y="4581525"/>
            <a:ext cx="92233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singe ?</a:t>
            </a:r>
          </a:p>
        </p:txBody>
      </p:sp>
      <p:sp>
        <p:nvSpPr>
          <p:cNvPr id="4213" name="Text Box 117"/>
          <p:cNvSpPr txBox="1">
            <a:spLocks noChangeArrowheads="1"/>
          </p:cNvSpPr>
          <p:nvPr/>
        </p:nvSpPr>
        <p:spPr bwMode="auto">
          <a:xfrm>
            <a:off x="4389435" y="4976813"/>
            <a:ext cx="1131888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histoires.</a:t>
            </a:r>
          </a:p>
        </p:txBody>
      </p:sp>
      <p:sp>
        <p:nvSpPr>
          <p:cNvPr id="4214" name="Text Box 118"/>
          <p:cNvSpPr txBox="1">
            <a:spLocks noChangeArrowheads="1"/>
          </p:cNvSpPr>
          <p:nvPr/>
        </p:nvSpPr>
        <p:spPr bwMode="auto">
          <a:xfrm>
            <a:off x="4389435" y="4976813"/>
            <a:ext cx="15875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lisses poires.</a:t>
            </a:r>
          </a:p>
        </p:txBody>
      </p:sp>
      <p:sp>
        <p:nvSpPr>
          <p:cNvPr id="4215" name="Text Box 119"/>
          <p:cNvSpPr txBox="1">
            <a:spLocks noChangeArrowheads="1"/>
          </p:cNvSpPr>
          <p:nvPr/>
        </p:nvSpPr>
        <p:spPr bwMode="auto">
          <a:xfrm>
            <a:off x="5959494" y="5391150"/>
            <a:ext cx="991354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château</a:t>
            </a:r>
          </a:p>
        </p:txBody>
      </p:sp>
      <p:sp>
        <p:nvSpPr>
          <p:cNvPr id="4216" name="Text Box 120"/>
          <p:cNvSpPr txBox="1">
            <a:spLocks noChangeArrowheads="1"/>
          </p:cNvSpPr>
          <p:nvPr/>
        </p:nvSpPr>
        <p:spPr bwMode="auto">
          <a:xfrm>
            <a:off x="5922981" y="5391150"/>
            <a:ext cx="105887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</a:t>
            </a:r>
          </a:p>
        </p:txBody>
      </p:sp>
      <p:sp>
        <p:nvSpPr>
          <p:cNvPr id="4217" name="Oval 121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4067175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18" name="Oval 12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4391025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>
            <a:off x="1979613" y="5765800"/>
            <a:ext cx="107315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moutons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1979577" y="5765800"/>
            <a:ext cx="1017588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boutons</a:t>
            </a:r>
            <a:endParaRPr lang="fr-FR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21" name="Text Box 125"/>
          <p:cNvSpPr txBox="1">
            <a:spLocks noChangeArrowheads="1"/>
          </p:cNvSpPr>
          <p:nvPr/>
        </p:nvSpPr>
        <p:spPr bwMode="auto">
          <a:xfrm>
            <a:off x="3662351" y="5765800"/>
            <a:ext cx="100017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l’étable</a:t>
            </a:r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3622663" y="5765800"/>
            <a:ext cx="1131902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tables</a:t>
            </a:r>
          </a:p>
        </p:txBody>
      </p:sp>
      <p:sp>
        <p:nvSpPr>
          <p:cNvPr id="4223" name="Text Box 127"/>
          <p:cNvSpPr txBox="1">
            <a:spLocks noChangeArrowheads="1"/>
          </p:cNvSpPr>
          <p:nvPr/>
        </p:nvSpPr>
        <p:spPr bwMode="auto">
          <a:xfrm>
            <a:off x="7273962" y="5765800"/>
            <a:ext cx="84613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voiture</a:t>
            </a:r>
          </a:p>
        </p:txBody>
      </p:sp>
      <p:sp>
        <p:nvSpPr>
          <p:cNvPr id="4224" name="Text Box 128"/>
          <p:cNvSpPr txBox="1">
            <a:spLocks noChangeArrowheads="1"/>
          </p:cNvSpPr>
          <p:nvPr/>
        </p:nvSpPr>
        <p:spPr bwMode="auto">
          <a:xfrm>
            <a:off x="7291424" y="5765800"/>
            <a:ext cx="81121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toiture</a:t>
            </a:r>
          </a:p>
        </p:txBody>
      </p:sp>
      <p:sp>
        <p:nvSpPr>
          <p:cNvPr id="4225" name="Oval 129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4714875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26" name="Oval 130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5040313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27" name="Oval 131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5364163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28" name="Oval 13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5688013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29" name="Oval 133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6011863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Bouton d'action : Début 87">
            <a:hlinkClick r:id="" action="ppaction://hlinkshowjump?jump=firstslide" highlightClick="1"/>
          </p:cNvPr>
          <p:cNvSpPr/>
          <p:nvPr/>
        </p:nvSpPr>
        <p:spPr>
          <a:xfrm>
            <a:off x="8279904" y="0"/>
            <a:ext cx="86409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epm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4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4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4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2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4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4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4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0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4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5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4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4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2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4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8" dur="5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4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4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4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4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4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4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4"/>
                  </p:tgtEl>
                </p:cond>
              </p:nextCondLst>
            </p:seq>
          </p:childTnLst>
        </p:cTn>
      </p:par>
    </p:tnLst>
    <p:bldLst>
      <p:bldP spid="4140" grpId="0" animBg="1"/>
      <p:bldP spid="4141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  <p:bldP spid="4161" grpId="0" animBg="1"/>
      <p:bldP spid="4166" grpId="0" animBg="1"/>
      <p:bldP spid="4167" grpId="0" animBg="1"/>
      <p:bldP spid="4168" grpId="0" animBg="1"/>
      <p:bldP spid="4169" grpId="0" animBg="1"/>
      <p:bldP spid="4170" grpId="0" animBg="1"/>
      <p:bldP spid="4171" grpId="0" animBg="1"/>
      <p:bldP spid="4172" grpId="0" animBg="1"/>
      <p:bldP spid="4173" grpId="0" animBg="1"/>
      <p:bldP spid="4174" grpId="0" animBg="1"/>
      <p:bldP spid="4175" grpId="0" animBg="1"/>
      <p:bldP spid="4176" grpId="0" animBg="1"/>
      <p:bldP spid="4177" grpId="0" animBg="1"/>
      <p:bldP spid="4209" grpId="0" animBg="1"/>
      <p:bldP spid="4210" grpId="0" animBg="1"/>
      <p:bldP spid="4211" grpId="0" animBg="1"/>
      <p:bldP spid="4212" grpId="0" animBg="1"/>
      <p:bldP spid="4213" grpId="0" animBg="1"/>
      <p:bldP spid="4214" grpId="0" animBg="1"/>
      <p:bldP spid="4215" grpId="0" animBg="1"/>
      <p:bldP spid="4216" grpId="0" animBg="1"/>
      <p:bldP spid="4219" grpId="0" animBg="1"/>
      <p:bldP spid="4220" grpId="0" animBg="1"/>
      <p:bldP spid="4221" grpId="0" animBg="1"/>
      <p:bldP spid="4222" grpId="0" animBg="1"/>
      <p:bldP spid="4223" grpId="0" animBg="1"/>
      <p:bldP spid="42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2.1</a:t>
            </a:r>
          </a:p>
        </p:txBody>
      </p:sp>
      <p:sp>
        <p:nvSpPr>
          <p:cNvPr id="51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925" y="62071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Hélas, en cours de route, un pneu de sa            creva.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925" y="101758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Quelle tuile, ronchonna le prince, heureusement, que j'ai pensé à emporter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925" y="141287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secours.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925" y="1816101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aperçut alors une jeune 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fr-FR" u="sng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ue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illait des            </a:t>
            </a:r>
            <a:r>
              <a:rPr lang="fr-FR" dirty="0" err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bois.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925" y="220503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Bonjour, dit le prince, je suis le prince de Motordu.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925" y="260032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Et moi, je suis la princesse Dézécolle et je suis institutrice dans une école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4925" y="299720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publique, gratuite et obligatoire, répondit l'autre.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925" y="339248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Et que diriez-vous d'une promenade dans ce petit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qu’on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voit là-bas ?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4925" y="380682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Un petit pois ? s'étonna la princesse, mais on ne se promène pas dans un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4925" y="418465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petit pois ! C'est un petit bois qu'on voit là-bas.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4925" y="458152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Un petit bois ? Pas du tout, répondit le prince, les petits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,on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mange. 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4925" y="497681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m'arrive d'en manger tant que j'en tombe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J'attrape alors de vilains  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4925" y="539115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 démangent toute la nuit.</a:t>
            </a:r>
          </a:p>
        </p:txBody>
      </p:sp>
      <p:sp>
        <p:nvSpPr>
          <p:cNvPr id="19473" name="AutoShape 17">
            <a:hlinkClick r:id="" action="ppaction://noaction" highlightClick="1">
              <a:snd r:embed="rId4" name="oops.wav"/>
            </a:hlinkClick>
          </p:cNvPr>
          <p:cNvSpPr>
            <a:spLocks noChangeArrowheads="1"/>
          </p:cNvSpPr>
          <p:nvPr/>
        </p:nvSpPr>
        <p:spPr bwMode="auto">
          <a:xfrm>
            <a:off x="0" y="544473"/>
            <a:ext cx="9144000" cy="5951577"/>
          </a:xfrm>
          <a:prstGeom prst="actionButtonBlank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498" name="Rectangle 4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9499" name="Rectangle 43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9500" name="Rectangle 44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9501" name="Rectangle 45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9502" name="Rectangle 46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9503" name="Rectangle 47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19504" name="Rectangle 48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19505" name="Rectangle 49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8</a:t>
            </a:r>
          </a:p>
        </p:txBody>
      </p:sp>
      <p:sp>
        <p:nvSpPr>
          <p:cNvPr id="19506" name="Rectangle 50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19507" name="Rectangle 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10</a:t>
            </a:r>
          </a:p>
        </p:txBody>
      </p:sp>
      <p:sp>
        <p:nvSpPr>
          <p:cNvPr id="5149" name="Text Box 65"/>
          <p:cNvSpPr txBox="1">
            <a:spLocks noChangeArrowheads="1"/>
          </p:cNvSpPr>
          <p:nvPr/>
        </p:nvSpPr>
        <p:spPr bwMode="auto">
          <a:xfrm>
            <a:off x="34925" y="576897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 mon avis, vous souffrez de mots de tête, dit la princesse, et je vais vous </a:t>
            </a:r>
          </a:p>
        </p:txBody>
      </p:sp>
      <p:sp>
        <p:nvSpPr>
          <p:cNvPr id="5150" name="Text Box 66"/>
          <p:cNvSpPr txBox="1">
            <a:spLocks noChangeArrowheads="1"/>
          </p:cNvSpPr>
          <p:nvPr/>
        </p:nvSpPr>
        <p:spPr bwMode="auto">
          <a:xfrm>
            <a:off x="34925" y="616585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soigner dans mon école publique, gratuite et obligatoire.</a:t>
            </a:r>
          </a:p>
        </p:txBody>
      </p:sp>
      <p:sp>
        <p:nvSpPr>
          <p:cNvPr id="19544" name="Oval 88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793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545" name="Oval 89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5032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546" name="Oval 90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8270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547" name="Oval 91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1509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548" name="Oval 9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4747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549" name="Oval 93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7986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550" name="Oval 94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21224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551" name="Oval 95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24463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4718052" y="620713"/>
            <a:ext cx="8255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voiture</a:t>
            </a:r>
          </a:p>
        </p:txBody>
      </p:sp>
      <p:sp>
        <p:nvSpPr>
          <p:cNvPr id="19566" name="Text Box 110"/>
          <p:cNvSpPr txBox="1">
            <a:spLocks noChangeArrowheads="1"/>
          </p:cNvSpPr>
          <p:nvPr/>
        </p:nvSpPr>
        <p:spPr bwMode="auto">
          <a:xfrm>
            <a:off x="4697414" y="620713"/>
            <a:ext cx="86043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toiture </a:t>
            </a:r>
            <a:endParaRPr lang="fr-FR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67" name="Text Box 111"/>
          <p:cNvSpPr txBox="1">
            <a:spLocks noChangeArrowheads="1"/>
          </p:cNvSpPr>
          <p:nvPr/>
        </p:nvSpPr>
        <p:spPr bwMode="auto">
          <a:xfrm>
            <a:off x="465138" y="1412875"/>
            <a:ext cx="6127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roue</a:t>
            </a:r>
          </a:p>
        </p:txBody>
      </p:sp>
      <p:sp>
        <p:nvSpPr>
          <p:cNvPr id="19568" name="Text Box 112"/>
          <p:cNvSpPr txBox="1">
            <a:spLocks noChangeArrowheads="1"/>
          </p:cNvSpPr>
          <p:nvPr/>
        </p:nvSpPr>
        <p:spPr bwMode="auto">
          <a:xfrm>
            <a:off x="446088" y="1412875"/>
            <a:ext cx="6477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boue</a:t>
            </a:r>
          </a:p>
        </p:txBody>
      </p:sp>
      <p:sp>
        <p:nvSpPr>
          <p:cNvPr id="19569" name="Text Box 113"/>
          <p:cNvSpPr txBox="1">
            <a:spLocks noChangeArrowheads="1"/>
          </p:cNvSpPr>
          <p:nvPr/>
        </p:nvSpPr>
        <p:spPr bwMode="auto">
          <a:xfrm>
            <a:off x="3113067" y="1816101"/>
            <a:ext cx="86201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fr-FR" u="sng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mme</a:t>
            </a:r>
          </a:p>
        </p:txBody>
      </p:sp>
      <p:sp>
        <p:nvSpPr>
          <p:cNvPr id="19570" name="Text Box 114"/>
          <p:cNvSpPr txBox="1">
            <a:spLocks noChangeArrowheads="1"/>
          </p:cNvSpPr>
          <p:nvPr/>
        </p:nvSpPr>
        <p:spPr bwMode="auto">
          <a:xfrm>
            <a:off x="3074967" y="1816101"/>
            <a:ext cx="93186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flamme</a:t>
            </a:r>
          </a:p>
        </p:txBody>
      </p:sp>
      <p:sp>
        <p:nvSpPr>
          <p:cNvPr id="19571" name="Text Box 115"/>
          <p:cNvSpPr txBox="1">
            <a:spLocks noChangeArrowheads="1"/>
          </p:cNvSpPr>
          <p:nvPr/>
        </p:nvSpPr>
        <p:spPr bwMode="auto">
          <a:xfrm>
            <a:off x="5922963" y="1816101"/>
            <a:ext cx="8382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fraises</a:t>
            </a:r>
          </a:p>
        </p:txBody>
      </p:sp>
      <p:sp>
        <p:nvSpPr>
          <p:cNvPr id="19572" name="Text Box 116"/>
          <p:cNvSpPr txBox="1">
            <a:spLocks noChangeArrowheads="1"/>
          </p:cNvSpPr>
          <p:nvPr/>
        </p:nvSpPr>
        <p:spPr bwMode="auto">
          <a:xfrm>
            <a:off x="5886450" y="1816101"/>
            <a:ext cx="9017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braises</a:t>
            </a:r>
          </a:p>
        </p:txBody>
      </p:sp>
      <p:sp>
        <p:nvSpPr>
          <p:cNvPr id="19573" name="Text Box 117"/>
          <p:cNvSpPr txBox="1">
            <a:spLocks noChangeArrowheads="1"/>
          </p:cNvSpPr>
          <p:nvPr/>
        </p:nvSpPr>
        <p:spPr bwMode="auto">
          <a:xfrm>
            <a:off x="6032520" y="3392488"/>
            <a:ext cx="50482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bois</a:t>
            </a:r>
          </a:p>
        </p:txBody>
      </p:sp>
      <p:sp>
        <p:nvSpPr>
          <p:cNvPr id="19574" name="Text Box 118"/>
          <p:cNvSpPr txBox="1">
            <a:spLocks noChangeArrowheads="1"/>
          </p:cNvSpPr>
          <p:nvPr/>
        </p:nvSpPr>
        <p:spPr bwMode="auto">
          <a:xfrm>
            <a:off x="6032520" y="3392488"/>
            <a:ext cx="50482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pois</a:t>
            </a:r>
          </a:p>
        </p:txBody>
      </p:sp>
      <p:sp>
        <p:nvSpPr>
          <p:cNvPr id="19575" name="Text Box 119"/>
          <p:cNvSpPr txBox="1">
            <a:spLocks noChangeArrowheads="1"/>
          </p:cNvSpPr>
          <p:nvPr/>
        </p:nvSpPr>
        <p:spPr bwMode="auto">
          <a:xfrm>
            <a:off x="6759575" y="4594225"/>
            <a:ext cx="51435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pois</a:t>
            </a:r>
          </a:p>
        </p:txBody>
      </p:sp>
      <p:sp>
        <p:nvSpPr>
          <p:cNvPr id="19576" name="Text Box 120"/>
          <p:cNvSpPr txBox="1">
            <a:spLocks noChangeArrowheads="1"/>
          </p:cNvSpPr>
          <p:nvPr/>
        </p:nvSpPr>
        <p:spPr bwMode="auto">
          <a:xfrm>
            <a:off x="6759575" y="4581525"/>
            <a:ext cx="51435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bois</a:t>
            </a:r>
          </a:p>
        </p:txBody>
      </p:sp>
      <p:sp>
        <p:nvSpPr>
          <p:cNvPr id="19577" name="Text Box 121"/>
          <p:cNvSpPr txBox="1">
            <a:spLocks noChangeArrowheads="1"/>
          </p:cNvSpPr>
          <p:nvPr/>
        </p:nvSpPr>
        <p:spPr bwMode="auto">
          <a:xfrm>
            <a:off x="5192721" y="4976813"/>
            <a:ext cx="87477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malade</a:t>
            </a:r>
          </a:p>
        </p:txBody>
      </p:sp>
      <p:sp>
        <p:nvSpPr>
          <p:cNvPr id="19578" name="Text Box 122"/>
          <p:cNvSpPr txBox="1">
            <a:spLocks noChangeArrowheads="1"/>
          </p:cNvSpPr>
          <p:nvPr/>
        </p:nvSpPr>
        <p:spPr bwMode="auto">
          <a:xfrm>
            <a:off x="5192720" y="4976813"/>
            <a:ext cx="91282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salade </a:t>
            </a:r>
            <a:endParaRPr lang="fr-FR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79" name="Text Box 123"/>
          <p:cNvSpPr txBox="1">
            <a:spLocks noChangeArrowheads="1"/>
          </p:cNvSpPr>
          <p:nvPr/>
        </p:nvSpPr>
        <p:spPr bwMode="auto">
          <a:xfrm>
            <a:off x="44450" y="5391150"/>
            <a:ext cx="985838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boutons</a:t>
            </a:r>
          </a:p>
        </p:txBody>
      </p:sp>
      <p:sp>
        <p:nvSpPr>
          <p:cNvPr id="19580" name="Text Box 124"/>
          <p:cNvSpPr txBox="1">
            <a:spLocks noChangeArrowheads="1"/>
          </p:cNvSpPr>
          <p:nvPr/>
        </p:nvSpPr>
        <p:spPr bwMode="auto">
          <a:xfrm>
            <a:off x="44450" y="5391150"/>
            <a:ext cx="102235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moutons</a:t>
            </a:r>
          </a:p>
        </p:txBody>
      </p:sp>
      <p:sp>
        <p:nvSpPr>
          <p:cNvPr id="55" name="AutoShape 110">
            <a:hlinkClick r:id="rId6" action="ppaction://hlinksldjump" highlightClick="1">
              <a:snd r:embed="rId7" name="drumroll.wav"/>
            </a:hlinkClick>
          </p:cNvPr>
          <p:cNvSpPr>
            <a:spLocks noChangeArrowheads="1"/>
          </p:cNvSpPr>
          <p:nvPr/>
        </p:nvSpPr>
        <p:spPr bwMode="auto">
          <a:xfrm>
            <a:off x="8496300" y="6488112"/>
            <a:ext cx="647700" cy="369888"/>
          </a:xfrm>
          <a:prstGeom prst="actionButtonBlank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</a:rPr>
              <a:t>Suite</a:t>
            </a:r>
            <a:endParaRPr lang="fr-FR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" name="Bouton d'action : Début 55">
            <a:hlinkClick r:id="" action="ppaction://hlinkshowjump?jump=firstslide" highlightClick="1"/>
          </p:cNvPr>
          <p:cNvSpPr/>
          <p:nvPr/>
        </p:nvSpPr>
        <p:spPr>
          <a:xfrm>
            <a:off x="8279904" y="0"/>
            <a:ext cx="86409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epm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1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9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9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9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9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500"/>
                                        <p:tgtEl>
                                          <p:spTgt spid="1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9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9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95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9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5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9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9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9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80"/>
                  </p:tgtEl>
                </p:cond>
              </p:nextCondLst>
            </p:seq>
          </p:childTnLst>
        </p:cTn>
      </p:par>
    </p:tnLst>
    <p:bldLst>
      <p:bldP spid="19498" grpId="0" animBg="1"/>
      <p:bldP spid="19499" grpId="0" animBg="1"/>
      <p:bldP spid="19500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  <p:bldP spid="19565" grpId="0" animBg="1"/>
      <p:bldP spid="19566" grpId="0" animBg="1"/>
      <p:bldP spid="19567" grpId="0" animBg="1"/>
      <p:bldP spid="19568" grpId="0" animBg="1"/>
      <p:bldP spid="19569" grpId="0" animBg="1"/>
      <p:bldP spid="19570" grpId="0" animBg="1"/>
      <p:bldP spid="19571" grpId="0" animBg="1"/>
      <p:bldP spid="19572" grpId="0" animBg="1"/>
      <p:bldP spid="19573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  <p:bldP spid="195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Dans mon bain, j’aime jouer avec les pulls de savon.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3.1</a:t>
            </a:r>
          </a:p>
        </p:txBody>
      </p:sp>
      <p:sp>
        <p:nvSpPr>
          <p:cNvPr id="61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925" y="62071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trouva vite une place pour le prince de </a:t>
            </a:r>
            <a:r>
              <a:rPr lang="fr-FR" dirty="0" err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Motordu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Mais, dès qu'il se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à </a:t>
            </a:r>
            <a:endParaRPr lang="fr-FR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925" y="98107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parler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ses camarades éclatèrent de rire.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925" y="134143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  <a:tabLst>
                <a:tab pos="4667250" algn="l"/>
              </a:tabLst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quatre et quatre : 	quatre et cinq 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4925" y="170021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  <a:tabLst>
                <a:tab pos="4667250" algn="l"/>
              </a:tabLst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cinq et six : 	six et six 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925" y="206057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  <a:tabLst>
                <a:tab pos="4667250" algn="l"/>
              </a:tabLst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frigo fabrique des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petits             qu'on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dans l'eau pour la rafraîchir.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4925" y="242093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Mais la princesse n'abandonna pas. Quand le prince revint chez lui, il parlait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4925" y="2781300"/>
            <a:ext cx="9109075" cy="313350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tabLst>
                <a:tab pos="4310063" algn="l"/>
              </a:tabLst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normalement mais avait oublié de se marier. Peu après, il reçut une lettre qui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925" y="317817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 rafraîchit la mémoire. Et c'est ainsi que le prince de Motordu épousa la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4925" y="353695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princesse Dézécolle.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4925" y="389731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soir, la princesse dit à son mari :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4925" y="425767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Je voudrais des enfants, plein de petits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petites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4925" y="4616450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prince la regarda avec étonnement, puis il éclata de rire.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4925" y="4976813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Décidément, dit-il, vous êtes vraiment la femme qu'il me fallait. Soit, nous </a:t>
            </a:r>
          </a:p>
        </p:txBody>
      </p:sp>
      <p:sp>
        <p:nvSpPr>
          <p:cNvPr id="20497" name="AutoShape 17">
            <a:hlinkClick r:id="" action="ppaction://noaction" highlightClick="1">
              <a:snd r:embed="rId4" name="oops.wav"/>
            </a:hlinkClick>
          </p:cNvPr>
          <p:cNvSpPr>
            <a:spLocks noChangeArrowheads="1"/>
          </p:cNvSpPr>
          <p:nvPr/>
        </p:nvSpPr>
        <p:spPr bwMode="auto">
          <a:xfrm>
            <a:off x="0" y="544473"/>
            <a:ext cx="9144000" cy="5476915"/>
          </a:xfrm>
          <a:prstGeom prst="actionButtonBlank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8" name="Rectangle 18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20499" name="Rectangle 19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0500" name="Rectangle 20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20501" name="Rectangle 21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20502" name="Rectangle 2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20503" name="Rectangle 23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20504" name="Rectangle 24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20505" name="Rectangle 25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8</a:t>
            </a:r>
          </a:p>
        </p:txBody>
      </p:sp>
      <p:sp>
        <p:nvSpPr>
          <p:cNvPr id="20506" name="Rectangle 26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20507" name="Rectangle 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272338" y="152400"/>
            <a:ext cx="360362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 Rounded MT Bold" pitchFamily="34" charset="0"/>
              </a:rPr>
              <a:t>10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4925" y="5337175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aurons des enfants et en attendant qu'ils soient là, commençons, dès 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4925" y="5701588"/>
            <a:ext cx="91090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maintenant, à leur tricoter des           et des              </a:t>
            </a:r>
            <a:r>
              <a:rPr lang="fr-FR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</a:t>
            </a: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l'hiver...</a:t>
            </a:r>
          </a:p>
        </p:txBody>
      </p:sp>
      <p:sp>
        <p:nvSpPr>
          <p:cNvPr id="20511" name="Oval 31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793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2" name="Oval 32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5032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3" name="Oval 33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8270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4" name="Oval 34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1509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5" name="Oval 35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4747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6" name="Oval 36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17986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7" name="Oval 37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21224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8" name="Oval 38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244633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9" name="Oval 39">
            <a:hlinkClick r:id="" action="ppaction://noaction">
              <a:snd r:embed="rId5" name="suction.wav"/>
            </a:hlinkClick>
          </p:cNvPr>
          <p:cNvSpPr>
            <a:spLocks noChangeArrowheads="1"/>
          </p:cNvSpPr>
          <p:nvPr/>
        </p:nvSpPr>
        <p:spPr bwMode="auto">
          <a:xfrm>
            <a:off x="2770188" y="1524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2125663" y="1341438"/>
            <a:ext cx="4445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huit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2125663" y="1341438"/>
            <a:ext cx="6985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huître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6507163" y="1341438"/>
            <a:ext cx="5873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neuf</a:t>
            </a:r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6507163" y="1341438"/>
            <a:ext cx="72390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boeuf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31925" y="1700213"/>
            <a:ext cx="592138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onze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1431925" y="1700213"/>
            <a:ext cx="833438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bronze</a:t>
            </a:r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5922963" y="1700213"/>
            <a:ext cx="79375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douze</a:t>
            </a:r>
          </a:p>
        </p:txBody>
      </p:sp>
      <p:sp>
        <p:nvSpPr>
          <p:cNvPr id="20539" name="Text Box 59"/>
          <p:cNvSpPr txBox="1">
            <a:spLocks noChangeArrowheads="1"/>
          </p:cNvSpPr>
          <p:nvPr/>
        </p:nvSpPr>
        <p:spPr bwMode="auto">
          <a:xfrm>
            <a:off x="5922963" y="1700213"/>
            <a:ext cx="792162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bouze</a:t>
            </a:r>
          </a:p>
        </p:txBody>
      </p: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3240069" y="2060575"/>
            <a:ext cx="93027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glaçons</a:t>
            </a:r>
          </a:p>
        </p:txBody>
      </p:sp>
      <p:sp>
        <p:nvSpPr>
          <p:cNvPr id="20541" name="Text Box 61"/>
          <p:cNvSpPr txBox="1">
            <a:spLocks noChangeArrowheads="1"/>
          </p:cNvSpPr>
          <p:nvPr/>
        </p:nvSpPr>
        <p:spPr bwMode="auto">
          <a:xfrm>
            <a:off x="3221019" y="2060575"/>
            <a:ext cx="962025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garçons</a:t>
            </a:r>
          </a:p>
        </p:txBody>
      </p:sp>
      <p:sp>
        <p:nvSpPr>
          <p:cNvPr id="6194" name="Text Box 62">
            <a:hlinkClick r:id="" action="ppaction://hlinkshowjump?jump=endshow">
              <a:snd r:embed="rId5" name="suction.wav"/>
            </a:hlinkClick>
          </p:cNvPr>
          <p:cNvSpPr txBox="1">
            <a:spLocks noChangeArrowheads="1"/>
          </p:cNvSpPr>
          <p:nvPr/>
        </p:nvSpPr>
        <p:spPr bwMode="auto">
          <a:xfrm>
            <a:off x="4211638" y="6237288"/>
            <a:ext cx="755650" cy="4000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lIns="18000" tIns="18000" rIns="0" bIns="18000">
            <a:spAutoFit/>
          </a:bodyPr>
          <a:lstStyle/>
          <a:p>
            <a:pPr algn="ctr"/>
            <a:r>
              <a:rPr lang="fr-FR" sz="2400" dirty="0">
                <a:solidFill>
                  <a:srgbClr val="FFCC00"/>
                </a:solidFill>
                <a:latin typeface="Arial Rounded MT Bold" pitchFamily="34" charset="0"/>
              </a:rPr>
              <a:t>FIN</a:t>
            </a:r>
          </a:p>
        </p:txBody>
      </p:sp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4778342" y="4257675"/>
            <a:ext cx="925561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garçons</a:t>
            </a:r>
          </a:p>
        </p:txBody>
      </p:sp>
      <p:sp>
        <p:nvSpPr>
          <p:cNvPr id="20544" name="Text Box 64"/>
          <p:cNvSpPr txBox="1">
            <a:spLocks noChangeArrowheads="1"/>
          </p:cNvSpPr>
          <p:nvPr/>
        </p:nvSpPr>
        <p:spPr bwMode="auto">
          <a:xfrm>
            <a:off x="4795806" y="4257675"/>
            <a:ext cx="895362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wrap="square"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glaçons</a:t>
            </a:r>
          </a:p>
        </p:txBody>
      </p:sp>
      <p:sp>
        <p:nvSpPr>
          <p:cNvPr id="20545" name="Text Box 65"/>
          <p:cNvSpPr txBox="1">
            <a:spLocks noChangeArrowheads="1"/>
          </p:cNvSpPr>
          <p:nvPr/>
        </p:nvSpPr>
        <p:spPr bwMode="auto">
          <a:xfrm>
            <a:off x="7259674" y="4257675"/>
            <a:ext cx="69056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filles.</a:t>
            </a:r>
          </a:p>
        </p:txBody>
      </p:sp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7237449" y="4257675"/>
            <a:ext cx="73025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billes.</a:t>
            </a:r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3644900" y="5701588"/>
            <a:ext cx="690563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pulls</a:t>
            </a:r>
          </a:p>
        </p:txBody>
      </p:sp>
      <p:sp>
        <p:nvSpPr>
          <p:cNvPr id="20548" name="Text Box 68"/>
          <p:cNvSpPr txBox="1">
            <a:spLocks noChangeArrowheads="1"/>
          </p:cNvSpPr>
          <p:nvPr/>
        </p:nvSpPr>
        <p:spPr bwMode="auto">
          <a:xfrm>
            <a:off x="3622675" y="5701588"/>
            <a:ext cx="730250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bulles</a:t>
            </a: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5210199" y="5729288"/>
            <a:ext cx="1114425" cy="2302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chaussettes</a:t>
            </a:r>
          </a:p>
        </p:txBody>
      </p:sp>
      <p:sp>
        <p:nvSpPr>
          <p:cNvPr id="20550" name="Text Box 70">
            <a:hlinkClick r:id="" action="ppaction://noaction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192737" y="5701588"/>
            <a:ext cx="1131887" cy="285651"/>
          </a:xfrm>
          <a:prstGeom prst="rect">
            <a:avLst/>
          </a:prstGeom>
          <a:solidFill>
            <a:srgbClr val="ADDADD"/>
          </a:solidFill>
          <a:ln w="9525">
            <a:noFill/>
            <a:miter lim="800000"/>
            <a:headEnd/>
            <a:tailEnd/>
          </a:ln>
        </p:spPr>
        <p:txBody>
          <a:bodyPr lIns="0" tIns="18000" rIns="0" bIns="1800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josettes</a:t>
            </a:r>
            <a:endParaRPr lang="fr-FR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Bouton d'action : Début 58">
            <a:hlinkClick r:id="" action="ppaction://hlinkshowjump?jump=firstslide" highlightClick="1"/>
          </p:cNvPr>
          <p:cNvSpPr/>
          <p:nvPr/>
        </p:nvSpPr>
        <p:spPr>
          <a:xfrm>
            <a:off x="7956376" y="6093296"/>
            <a:ext cx="936104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epm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0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37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0"/>
                  </p:tgtEl>
                </p:cond>
              </p:nextCondLst>
            </p:seq>
          </p:childTnLst>
        </p:cTn>
      </p:par>
    </p:tnLst>
    <p:bldLst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32" grpId="0" animBg="1"/>
      <p:bldP spid="20533" grpId="0" animBg="1"/>
      <p:bldP spid="20534" grpId="0" animBg="1"/>
      <p:bldP spid="20535" grpId="0" animBg="1"/>
      <p:bldP spid="20536" grpId="0" animBg="1"/>
      <p:bldP spid="20537" grpId="0" animBg="1"/>
      <p:bldP spid="20538" grpId="0" animBg="1"/>
      <p:bldP spid="20539" grpId="0" animBg="1"/>
      <p:bldP spid="20540" grpId="0" animBg="1"/>
      <p:bldP spid="20541" grpId="0" animBg="1"/>
      <p:bldP spid="20543" grpId="0" animBg="1"/>
      <p:bldP spid="20544" grpId="0" animBg="1"/>
      <p:bldP spid="20545" grpId="0" animBg="1"/>
      <p:bldP spid="20546" grpId="0" animBg="1"/>
      <p:bldP spid="20547" grpId="0" animBg="1"/>
      <p:bldP spid="20548" grpId="0" animBg="1"/>
      <p:bldP spid="20549" grpId="0" animBg="1"/>
      <p:bldP spid="205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Est-ce que tu veux boire du café 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J’adore manger des pompons.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 fait une tache sur ma robe.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8841340">
            <a:off x="5021085" y="1275705"/>
            <a:ext cx="576064" cy="3702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 fait une tache à mon bulle.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/>
        </p:nvSpPr>
        <p:spPr>
          <a:xfrm rot="13303251">
            <a:off x="3265781" y="1058596"/>
            <a:ext cx="576064" cy="425495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1760" y="116632"/>
            <a:ext cx="4536504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J’aime me promener dans la forêt.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u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3462"/>
            <a:ext cx="2266553" cy="3254538"/>
          </a:xfrm>
          <a:prstGeom prst="rect">
            <a:avLst/>
          </a:prstGeom>
        </p:spPr>
      </p:pic>
      <p:pic>
        <p:nvPicPr>
          <p:cNvPr id="5" name="Image 4" descr="droite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878" y="3645024"/>
            <a:ext cx="2947122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>
              <a:snd r:embed="rId5" name="boing.wav"/>
            </a:hlinkClick>
          </p:cNvPr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img0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9887" t="17345" r="12117" b="7492"/>
          <a:stretch>
            <a:fillRect/>
          </a:stretch>
        </p:blipFill>
        <p:spPr>
          <a:xfrm>
            <a:off x="8172400" y="764704"/>
            <a:ext cx="542830" cy="68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s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1262</Words>
  <Application>Microsoft Office PowerPoint</Application>
  <PresentationFormat>Affichage à l'écran (4:3)</PresentationFormat>
  <Paragraphs>247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choix</vt:lpstr>
      <vt:lpstr>1.1</vt:lpstr>
      <vt:lpstr>2.1</vt:lpstr>
      <vt:lpstr>3.1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82</cp:revision>
  <dcterms:created xsi:type="dcterms:W3CDTF">2012-01-22T09:48:18Z</dcterms:created>
  <dcterms:modified xsi:type="dcterms:W3CDTF">2012-02-29T08:13:48Z</dcterms:modified>
</cp:coreProperties>
</file>