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6" r:id="rId4"/>
    <p:sldId id="256" r:id="rId5"/>
    <p:sldId id="257" r:id="rId6"/>
    <p:sldId id="259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75" r:id="rId15"/>
    <p:sldId id="269" r:id="rId16"/>
    <p:sldId id="271" r:id="rId17"/>
    <p:sldId id="272" r:id="rId18"/>
    <p:sldId id="276" r:id="rId19"/>
    <p:sldId id="277" r:id="rId20"/>
    <p:sldId id="278" r:id="rId21"/>
    <p:sldId id="279" r:id="rId22"/>
    <p:sldId id="280" r:id="rId23"/>
    <p:sldId id="263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4C373-95F4-4D60-99DD-A23FC0856940}" type="datetimeFigureOut">
              <a:rPr lang="fr-FR" smtClean="0"/>
              <a:pPr/>
              <a:t>02/03/2012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F6C1-F0E2-4503-A073-862448E9F3F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3.xml"/><Relationship Id="rId4" Type="http://schemas.openxmlformats.org/officeDocument/2006/relationships/slide" Target="slide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www.flickr.com/photos/theolaphoto/3241083523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magnaram/2170910085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11760" y="2924944"/>
            <a:ext cx="4038606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600" dirty="0" smtClean="0"/>
              <a:t> Mots grammaticaux</a:t>
            </a:r>
          </a:p>
          <a:p>
            <a:r>
              <a:rPr lang="fr-FR" sz="3600" dirty="0" smtClean="0"/>
              <a:t>           et QCM</a:t>
            </a:r>
            <a:endParaRPr lang="fr-FR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332656"/>
            <a:ext cx="72827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Michèle </a:t>
            </a:r>
            <a:r>
              <a:rPr lang="fr-FR" dirty="0" err="1" smtClean="0"/>
              <a:t>Chauvel</a:t>
            </a:r>
            <a:endParaRPr lang="fr-FR" dirty="0" smtClean="0"/>
          </a:p>
          <a:p>
            <a:r>
              <a:rPr lang="fr-FR" dirty="0" smtClean="0"/>
              <a:t>d’après « 80 et 50 nouvelles » en téléchargement libre sur le site Mot à Mot</a:t>
            </a:r>
          </a:p>
          <a:p>
            <a:endParaRPr lang="fr-FR" dirty="0" smtClean="0"/>
          </a:p>
          <a:p>
            <a:r>
              <a:rPr lang="fr-FR" dirty="0" smtClean="0"/>
              <a:t>Pictogrammes de </a:t>
            </a:r>
            <a:r>
              <a:rPr lang="fr-FR" dirty="0" err="1" smtClean="0"/>
              <a:t>Sclera</a:t>
            </a:r>
            <a:r>
              <a:rPr lang="fr-FR" dirty="0" smtClean="0"/>
              <a:t>, </a:t>
            </a:r>
            <a:r>
              <a:rPr lang="fr-FR" dirty="0" err="1" smtClean="0"/>
              <a:t>Arasaac</a:t>
            </a:r>
            <a:r>
              <a:rPr lang="fr-FR" dirty="0" smtClean="0"/>
              <a:t> et </a:t>
            </a:r>
            <a:r>
              <a:rPr lang="fr-FR" dirty="0" err="1" smtClean="0"/>
              <a:t>Mulberry</a:t>
            </a:r>
            <a:endParaRPr lang="fr-FR" dirty="0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93296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7020272" y="1844824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pic>
        <p:nvPicPr>
          <p:cNvPr id="46" name="Image 4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912" y="5058000"/>
            <a:ext cx="1800000" cy="180000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7308304" y="1844824"/>
            <a:ext cx="11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 grosses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843808" y="476672"/>
            <a:ext cx="279954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Prêtre catcheur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1844824"/>
            <a:ext cx="1089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prêtre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411760" y="1844824"/>
            <a:ext cx="4744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ouvert un orphelinat pour les enfants des rues </a:t>
            </a:r>
            <a:endParaRPr lang="fr-FR" dirty="0"/>
          </a:p>
        </p:txBody>
      </p:sp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79712" y="184482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5" name="Bouton d'action : Aide 4">
            <a:hlinkClick r:id="" action="ppaction://noaction" highlightClick="1"/>
          </p:cNvPr>
          <p:cNvSpPr/>
          <p:nvPr/>
        </p:nvSpPr>
        <p:spPr>
          <a:xfrm>
            <a:off x="2051720" y="184482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  <p:sp>
        <p:nvSpPr>
          <p:cNvPr id="10" name="Bouton d'action : Aide 9">
            <a:hlinkClick r:id="" action="ppaction://noaction" highlightClick="1"/>
          </p:cNvPr>
          <p:cNvSpPr/>
          <p:nvPr/>
        </p:nvSpPr>
        <p:spPr>
          <a:xfrm>
            <a:off x="7020272" y="184482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971600" y="2276872"/>
            <a:ext cx="397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difficultés pour nourrir tout son monde. 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971600" y="2708920"/>
            <a:ext cx="2100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Ayant vu une affiche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915816" y="270892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</a:t>
            </a:r>
            <a:endParaRPr lang="fr-FR" dirty="0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3059832" y="270892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419872" y="2708920"/>
            <a:ext cx="2744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match de catch, et doué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6084168" y="270892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d’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6372200" y="2708920"/>
            <a:ext cx="172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constitution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971600" y="3140968"/>
            <a:ext cx="3405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robuste, le prêtre s’est inscrit pour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4355976" y="31409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4716016" y="3140968"/>
            <a:ext cx="95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combat.</a:t>
            </a:r>
            <a:endParaRPr lang="fr-FR" dirty="0"/>
          </a:p>
        </p:txBody>
      </p:sp>
      <p:sp>
        <p:nvSpPr>
          <p:cNvPr id="18" name="Bouton d'action : Aide 17">
            <a:hlinkClick r:id="" action="ppaction://noaction" highlightClick="1"/>
          </p:cNvPr>
          <p:cNvSpPr/>
          <p:nvPr/>
        </p:nvSpPr>
        <p:spPr>
          <a:xfrm>
            <a:off x="6084168" y="270892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Bouton d'action : Aide 22">
            <a:hlinkClick r:id="" action="ppaction://noaction" highlightClick="1"/>
          </p:cNvPr>
          <p:cNvSpPr/>
          <p:nvPr/>
        </p:nvSpPr>
        <p:spPr>
          <a:xfrm>
            <a:off x="4355976" y="314096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971600" y="357301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Depuis,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763688" y="35730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2051720" y="3573016"/>
            <a:ext cx="2454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participe  régulièrement</a:t>
            </a:r>
            <a:endParaRPr lang="fr-FR" dirty="0"/>
          </a:p>
        </p:txBody>
      </p:sp>
      <p:sp>
        <p:nvSpPr>
          <p:cNvPr id="27" name="Bouton d'action : Aide 26">
            <a:hlinkClick r:id="" action="ppaction://noaction" highlightClick="1"/>
          </p:cNvPr>
          <p:cNvSpPr/>
          <p:nvPr/>
        </p:nvSpPr>
        <p:spPr>
          <a:xfrm>
            <a:off x="1763688" y="35730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4427984" y="357301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4788024" y="3573016"/>
            <a:ext cx="3747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compétitions et peut ainsi assurer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1043608" y="4005064"/>
            <a:ext cx="221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fonctionnement de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3131840" y="400506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son</a:t>
            </a:r>
            <a:endParaRPr lang="fr-FR" dirty="0"/>
          </a:p>
        </p:txBody>
      </p:sp>
      <p:sp>
        <p:nvSpPr>
          <p:cNvPr id="34" name="Bouton d'action : Aide 33">
            <a:hlinkClick r:id="" action="ppaction://noaction" highlightClick="1"/>
          </p:cNvPr>
          <p:cNvSpPr/>
          <p:nvPr/>
        </p:nvSpPr>
        <p:spPr>
          <a:xfrm>
            <a:off x="3203848" y="40050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3563888" y="4005064"/>
            <a:ext cx="267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orphelinat.  Il a pu, grâce à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6084168" y="4005064"/>
            <a:ext cx="660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cette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6660232" y="4005064"/>
            <a:ext cx="1571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activité peu en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043608" y="4365104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rapport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835696" y="4365104"/>
            <a:ext cx="60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avec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2339752" y="4365104"/>
            <a:ext cx="2852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charité chrétienne, sauver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076056" y="4365104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</a:t>
            </a:r>
            <a:endParaRPr lang="fr-FR" dirty="0"/>
          </a:p>
        </p:txBody>
      </p:sp>
      <p:sp>
        <p:nvSpPr>
          <p:cNvPr id="41" name="Bouton d'action : Aide 40">
            <a:hlinkClick r:id="" action="ppaction://noaction" highlightClick="1"/>
          </p:cNvPr>
          <p:cNvSpPr/>
          <p:nvPr/>
        </p:nvSpPr>
        <p:spPr>
          <a:xfrm>
            <a:off x="1979712" y="436510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Bouton d'action : Aide 43">
            <a:hlinkClick r:id="" action="ppaction://noaction" highlightClick="1"/>
          </p:cNvPr>
          <p:cNvSpPr/>
          <p:nvPr/>
        </p:nvSpPr>
        <p:spPr>
          <a:xfrm>
            <a:off x="5148064" y="436510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Bouton d'action : Aide 36">
            <a:hlinkClick r:id="" action="ppaction://noaction" highlightClick="1"/>
          </p:cNvPr>
          <p:cNvSpPr/>
          <p:nvPr/>
        </p:nvSpPr>
        <p:spPr>
          <a:xfrm>
            <a:off x="6228184" y="40050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508104" y="4365104"/>
            <a:ext cx="293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centaines d’enfants de la rue.</a:t>
            </a:r>
            <a:endParaRPr lang="fr-FR" dirty="0"/>
          </a:p>
        </p:txBody>
      </p:sp>
      <p:sp>
        <p:nvSpPr>
          <p:cNvPr id="30" name="Bouton d'action : Aide 29">
            <a:hlinkClick r:id="" action="ppaction://noaction" highlightClick="1"/>
          </p:cNvPr>
          <p:cNvSpPr/>
          <p:nvPr/>
        </p:nvSpPr>
        <p:spPr>
          <a:xfrm>
            <a:off x="4427984" y="35730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 animBg="1"/>
      <p:bldP spid="10" grpId="0" animBg="1"/>
      <p:bldP spid="14" grpId="0"/>
      <p:bldP spid="15" grpId="0" animBg="1"/>
      <p:bldP spid="17" grpId="0"/>
      <p:bldP spid="21" grpId="0"/>
      <p:bldP spid="18" grpId="0" animBg="1"/>
      <p:bldP spid="23" grpId="0" animBg="1"/>
      <p:bldP spid="26" grpId="0"/>
      <p:bldP spid="27" grpId="0" animBg="1"/>
      <p:bldP spid="29" grpId="0"/>
      <p:bldP spid="33" grpId="0"/>
      <p:bldP spid="34" grpId="0" animBg="1"/>
      <p:bldP spid="36" grpId="0"/>
      <p:bldP spid="40" grpId="0"/>
      <p:bldP spid="43" grpId="0"/>
      <p:bldP spid="41" grpId="0" animBg="1"/>
      <p:bldP spid="44" grpId="0" animBg="1"/>
      <p:bldP spid="37" grpId="0" animBg="1"/>
      <p:bldP spid="30" grpId="0" animBg="1"/>
      <p:bldP spid="3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75656" y="476672"/>
            <a:ext cx="3330207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Qu’est-ce que le prêtre a ouvert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03648" y="1988840"/>
            <a:ext cx="357585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Qu’est-ce qu’il a vu sur une affiche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331640" y="3501008"/>
            <a:ext cx="2210798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Qu’est-ce qu’il a fait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ZoneTexte 5">
            <a:hlinkClick r:id="" action="ppaction://hlinkshowjump?jump=previousslide"/>
          </p:cNvPr>
          <p:cNvSpPr txBox="1"/>
          <p:nvPr/>
        </p:nvSpPr>
        <p:spPr>
          <a:xfrm>
            <a:off x="1475656" y="1196752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salle de sport</a:t>
            </a:r>
            <a:endParaRPr lang="fr-FR" dirty="0"/>
          </a:p>
        </p:txBody>
      </p:sp>
      <p:sp>
        <p:nvSpPr>
          <p:cNvPr id="7" name="ZoneTexte 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851920" y="1196752"/>
            <a:ext cx="14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orphelinat</a:t>
            </a:r>
            <a:endParaRPr lang="fr-FR" dirty="0"/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5940152" y="1196752"/>
            <a:ext cx="1450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restaurant</a:t>
            </a:r>
            <a:endParaRPr lang="fr-FR" dirty="0"/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403648" y="2708920"/>
            <a:ext cx="1908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match de catch</a:t>
            </a:r>
            <a:endParaRPr lang="fr-FR" dirty="0"/>
          </a:p>
        </p:txBody>
      </p:sp>
      <p:sp>
        <p:nvSpPr>
          <p:cNvPr id="11" name="ZoneTexte 10">
            <a:hlinkClick r:id="" action="ppaction://hlinkshowjump?jump=previousslide"/>
          </p:cNvPr>
          <p:cNvSpPr txBox="1"/>
          <p:nvPr/>
        </p:nvSpPr>
        <p:spPr>
          <a:xfrm>
            <a:off x="3851920" y="2708920"/>
            <a:ext cx="18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match de boxe</a:t>
            </a:r>
            <a:endParaRPr lang="fr-FR" dirty="0"/>
          </a:p>
        </p:txBody>
      </p:sp>
      <p:sp>
        <p:nvSpPr>
          <p:cNvPr id="12" name="ZoneTexte 11">
            <a:hlinkClick r:id="" action="ppaction://hlinkshowjump?jump=previousslide"/>
          </p:cNvPr>
          <p:cNvSpPr txBox="1"/>
          <p:nvPr/>
        </p:nvSpPr>
        <p:spPr>
          <a:xfrm>
            <a:off x="6012160" y="2708920"/>
            <a:ext cx="129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concert  </a:t>
            </a:r>
            <a:endParaRPr lang="fr-FR" dirty="0"/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1403648" y="414908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a pris une place.</a:t>
            </a:r>
            <a:endParaRPr lang="fr-FR" dirty="0"/>
          </a:p>
        </p:txBody>
      </p:sp>
      <p:sp>
        <p:nvSpPr>
          <p:cNvPr id="15" name="ZoneTexte 14">
            <a:hlinkClick r:id="" action="ppaction://hlinkshowjump?jump=previousslide"/>
          </p:cNvPr>
          <p:cNvSpPr txBox="1"/>
          <p:nvPr/>
        </p:nvSpPr>
        <p:spPr>
          <a:xfrm>
            <a:off x="3779912" y="4149080"/>
            <a:ext cx="2036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a inscrit son frère.</a:t>
            </a:r>
            <a:endParaRPr lang="fr-FR" dirty="0"/>
          </a:p>
        </p:txBody>
      </p:sp>
      <p:sp>
        <p:nvSpPr>
          <p:cNvPr id="16" name="ZoneTexte 1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012160" y="4149080"/>
            <a:ext cx="144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s’est inscrit.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259632" y="5013176"/>
            <a:ext cx="410785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 peut-il faire grâce aux compétitions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9" name="ZoneTexte 18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259632" y="5661248"/>
            <a:ext cx="1952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Sauver des enfants</a:t>
            </a:r>
            <a:endParaRPr lang="fr-FR" dirty="0"/>
          </a:p>
        </p:txBody>
      </p:sp>
      <p:sp>
        <p:nvSpPr>
          <p:cNvPr id="21" name="ZoneTexte 20">
            <a:hlinkClick r:id="" action="ppaction://hlinkshowjump?jump=previousslide"/>
          </p:cNvPr>
          <p:cNvSpPr txBox="1"/>
          <p:nvPr/>
        </p:nvSpPr>
        <p:spPr>
          <a:xfrm>
            <a:off x="3779912" y="5661248"/>
            <a:ext cx="1932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Changer de métier</a:t>
            </a:r>
            <a:endParaRPr lang="fr-FR" dirty="0"/>
          </a:p>
        </p:txBody>
      </p:sp>
      <p:sp>
        <p:nvSpPr>
          <p:cNvPr id="22" name="ZoneTexte 21">
            <a:hlinkClick r:id="" action="ppaction://hlinkshowjump?jump=previousslide"/>
          </p:cNvPr>
          <p:cNvSpPr txBox="1"/>
          <p:nvPr/>
        </p:nvSpPr>
        <p:spPr>
          <a:xfrm>
            <a:off x="6012160" y="5661248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Être riche</a:t>
            </a:r>
            <a:endParaRPr lang="fr-FR" dirty="0"/>
          </a:p>
        </p:txBody>
      </p:sp>
      <p:pic>
        <p:nvPicPr>
          <p:cNvPr id="18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6" grpId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691680" y="548680"/>
            <a:ext cx="5485604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Difficile le permis de conduire !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115616" y="1988840"/>
            <a:ext cx="1523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agriculteur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555776" y="1988840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1988840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échoué au permis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572000" y="198884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5076056" y="1988840"/>
            <a:ext cx="243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soixante-dixième fois.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1187624" y="2492896"/>
            <a:ext cx="3030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Pourtant il conduit un tracteur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067944" y="2492896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depuis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4788024" y="2492896"/>
            <a:ext cx="2930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15 ans sans problème. Sûr de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596336" y="2492896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lui,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1187624" y="2996952"/>
            <a:ext cx="3995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a acheté depuis longtemps une voiture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076056" y="299695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Bouton d'action : Aide 4">
            <a:hlinkClick r:id="" action="ppaction://noaction" highlightClick="1"/>
          </p:cNvPr>
          <p:cNvSpPr/>
          <p:nvPr/>
        </p:nvSpPr>
        <p:spPr>
          <a:xfrm>
            <a:off x="2555776" y="198884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Bouton d'action : Aide 7">
            <a:hlinkClick r:id="" action="ppaction://noaction" highlightClick="1"/>
          </p:cNvPr>
          <p:cNvSpPr/>
          <p:nvPr/>
        </p:nvSpPr>
        <p:spPr>
          <a:xfrm>
            <a:off x="4644008" y="198884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Bouton d'action : Aide 11">
            <a:hlinkClick r:id="" action="ppaction://noaction" highlightClick="1"/>
          </p:cNvPr>
          <p:cNvSpPr/>
          <p:nvPr/>
        </p:nvSpPr>
        <p:spPr>
          <a:xfrm>
            <a:off x="4283968" y="249289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7596336" y="249289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outon d'action : Aide 17">
            <a:hlinkClick r:id="" action="ppaction://noaction" highlightClick="1"/>
          </p:cNvPr>
          <p:cNvSpPr/>
          <p:nvPr/>
        </p:nvSpPr>
        <p:spPr>
          <a:xfrm>
            <a:off x="5148064" y="299695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5508104" y="2996952"/>
            <a:ext cx="1722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reste  au garage 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092280" y="2996952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</a:t>
            </a:r>
            <a:endParaRPr lang="fr-FR" dirty="0"/>
          </a:p>
        </p:txBody>
      </p:sp>
      <p:sp>
        <p:nvSpPr>
          <p:cNvPr id="22" name="Bouton d'action : Aide 21">
            <a:hlinkClick r:id="" action="ppaction://noaction" highlightClick="1"/>
          </p:cNvPr>
          <p:cNvSpPr/>
          <p:nvPr/>
        </p:nvSpPr>
        <p:spPr>
          <a:xfrm>
            <a:off x="7092280" y="299695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7452320" y="2996952"/>
            <a:ext cx="1107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attendant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1187624" y="3501008"/>
            <a:ext cx="262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papier rose tant désiré.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1259632" y="4005064"/>
            <a:ext cx="2341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Notre candidat ne s’est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3491880" y="4005064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</a:t>
            </a:r>
            <a:endParaRPr lang="fr-FR" dirty="0"/>
          </a:p>
        </p:txBody>
      </p:sp>
      <p:sp>
        <p:nvSpPr>
          <p:cNvPr id="27" name="Bouton d'action : Aide 26">
            <a:hlinkClick r:id="" action="ppaction://noaction" highlightClick="1"/>
          </p:cNvPr>
          <p:cNvSpPr/>
          <p:nvPr/>
        </p:nvSpPr>
        <p:spPr>
          <a:xfrm>
            <a:off x="3563888" y="40050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923928" y="4005064"/>
            <a:ext cx="3355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découragé pour autant et il pense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7164288" y="4005064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qu’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7596336" y="400506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</a:t>
            </a:r>
            <a:endParaRPr lang="fr-FR" dirty="0"/>
          </a:p>
        </p:txBody>
      </p:sp>
      <p:sp>
        <p:nvSpPr>
          <p:cNvPr id="30" name="Bouton d'action : Aide 29">
            <a:hlinkClick r:id="" action="ppaction://noaction" highlightClick="1"/>
          </p:cNvPr>
          <p:cNvSpPr/>
          <p:nvPr/>
        </p:nvSpPr>
        <p:spPr>
          <a:xfrm>
            <a:off x="7236296" y="40050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1259632" y="4509120"/>
            <a:ext cx="4100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réussira bientôt ;  les examinateurs lui ont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5292080" y="450912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5724128" y="4509120"/>
            <a:ext cx="2298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effet affirmé qu’il était</a:t>
            </a:r>
            <a:endParaRPr lang="fr-FR" dirty="0"/>
          </a:p>
        </p:txBody>
      </p:sp>
      <p:sp>
        <p:nvSpPr>
          <p:cNvPr id="36" name="ZoneTexte 35"/>
          <p:cNvSpPr txBox="1"/>
          <p:nvPr/>
        </p:nvSpPr>
        <p:spPr>
          <a:xfrm>
            <a:off x="1259632" y="4941168"/>
            <a:ext cx="1835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grand progrès.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1331640" y="5373216"/>
            <a:ext cx="1146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espère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2411760" y="5373216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que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2843808" y="5373216"/>
            <a:ext cx="414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son moniteur d’auto-école lui fait des prix.</a:t>
            </a:r>
            <a:endParaRPr lang="fr-FR" dirty="0"/>
          </a:p>
        </p:txBody>
      </p:sp>
      <p:sp>
        <p:nvSpPr>
          <p:cNvPr id="39" name="Bouton d'action : Aide 38">
            <a:hlinkClick r:id="" action="ppaction://noaction" highlightClick="1"/>
          </p:cNvPr>
          <p:cNvSpPr/>
          <p:nvPr/>
        </p:nvSpPr>
        <p:spPr>
          <a:xfrm>
            <a:off x="2483768" y="53732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Bouton d'action : Aide 33">
            <a:hlinkClick r:id="" action="ppaction://noaction" highlightClick="1"/>
          </p:cNvPr>
          <p:cNvSpPr/>
          <p:nvPr/>
        </p:nvSpPr>
        <p:spPr>
          <a:xfrm>
            <a:off x="5364088" y="450912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23928" y="5886000"/>
            <a:ext cx="1188000" cy="972000"/>
          </a:xfrm>
          <a:prstGeom prst="rect">
            <a:avLst/>
          </a:prstGeom>
        </p:spPr>
      </p:pic>
      <p:pic>
        <p:nvPicPr>
          <p:cNvPr id="42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1" grpId="0"/>
      <p:bldP spid="14" grpId="0"/>
      <p:bldP spid="17" grpId="0"/>
      <p:bldP spid="5" grpId="0" animBg="1"/>
      <p:bldP spid="8" grpId="0" animBg="1"/>
      <p:bldP spid="12" grpId="0" animBg="1"/>
      <p:bldP spid="15" grpId="0" animBg="1"/>
      <p:bldP spid="18" grpId="0" animBg="1"/>
      <p:bldP spid="21" grpId="0"/>
      <p:bldP spid="22" grpId="0" animBg="1"/>
      <p:bldP spid="26" grpId="0"/>
      <p:bldP spid="27" grpId="0" animBg="1"/>
      <p:bldP spid="29" grpId="0"/>
      <p:bldP spid="30" grpId="0" animBg="1"/>
      <p:bldP spid="33" grpId="0"/>
      <p:bldP spid="38" grpId="0"/>
      <p:bldP spid="39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476672"/>
            <a:ext cx="614001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Combien de fois cet homme a-t-il passé le permis de conduire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hlinkshowjump?jump=previousslide"/>
          </p:cNvPr>
          <p:cNvSpPr txBox="1"/>
          <p:nvPr/>
        </p:nvSpPr>
        <p:spPr>
          <a:xfrm>
            <a:off x="611560" y="1052736"/>
            <a:ext cx="801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 fois</a:t>
            </a:r>
            <a:endParaRPr lang="fr-FR" dirty="0"/>
          </a:p>
        </p:txBody>
      </p:sp>
      <p:sp>
        <p:nvSpPr>
          <p:cNvPr id="4" name="ZoneTexte 3">
            <a:hlinkClick r:id="" action="ppaction://hlinkshowjump?jump=previousslide"/>
          </p:cNvPr>
          <p:cNvSpPr txBox="1"/>
          <p:nvPr/>
        </p:nvSpPr>
        <p:spPr>
          <a:xfrm>
            <a:off x="2843808" y="1052736"/>
            <a:ext cx="801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40 fois</a:t>
            </a:r>
            <a:endParaRPr lang="fr-FR" dirty="0"/>
          </a:p>
        </p:txBody>
      </p:sp>
      <p:sp>
        <p:nvSpPr>
          <p:cNvPr id="5" name="ZoneTexte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5004048" y="1052736"/>
            <a:ext cx="801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70 fois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700808"/>
            <a:ext cx="4828245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Depuis combien de temps conduit-il un tracteur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39552" y="2996952"/>
            <a:ext cx="2993833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Qu’est-ce qu’il a déjà acheté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683568" y="2276872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5 ans</a:t>
            </a:r>
            <a:endParaRPr lang="fr-FR" dirty="0"/>
          </a:p>
        </p:txBody>
      </p:sp>
      <p:sp>
        <p:nvSpPr>
          <p:cNvPr id="9" name="ZoneTexte 8">
            <a:hlinkClick r:id="" action="ppaction://hlinkshowjump?jump=previousslide"/>
          </p:cNvPr>
          <p:cNvSpPr txBox="1"/>
          <p:nvPr/>
        </p:nvSpPr>
        <p:spPr>
          <a:xfrm>
            <a:off x="2915816" y="227687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10 ans</a:t>
            </a:r>
            <a:endParaRPr lang="fr-FR" dirty="0"/>
          </a:p>
        </p:txBody>
      </p:sp>
      <p:sp>
        <p:nvSpPr>
          <p:cNvPr id="12" name="ZoneTexte 11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5076056" y="227687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15 ans</a:t>
            </a:r>
            <a:endParaRPr lang="fr-FR" dirty="0"/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539552" y="3501008"/>
            <a:ext cx="109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moto</a:t>
            </a:r>
            <a:endParaRPr lang="fr-FR" dirty="0"/>
          </a:p>
        </p:txBody>
      </p:sp>
      <p:sp>
        <p:nvSpPr>
          <p:cNvPr id="15" name="ZoneTexte 14">
            <a:hlinkClick r:id="" action="ppaction://hlinkshowjump?jump=previousslide"/>
          </p:cNvPr>
          <p:cNvSpPr txBox="1"/>
          <p:nvPr/>
        </p:nvSpPr>
        <p:spPr>
          <a:xfrm>
            <a:off x="5004048" y="3501008"/>
            <a:ext cx="87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vélo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2843808" y="3501008"/>
            <a:ext cx="12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voiture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39552" y="4149080"/>
            <a:ext cx="324992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De quelle couleur est le permis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ZoneTexte 17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11560" y="4653136"/>
            <a:ext cx="588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rose</a:t>
            </a:r>
            <a:endParaRPr lang="fr-FR" dirty="0"/>
          </a:p>
        </p:txBody>
      </p:sp>
      <p:sp>
        <p:nvSpPr>
          <p:cNvPr id="21" name="ZoneTexte 20">
            <a:hlinkClick r:id="" action="ppaction://hlinkshowjump?jump=previousslide"/>
          </p:cNvPr>
          <p:cNvSpPr txBox="1"/>
          <p:nvPr/>
        </p:nvSpPr>
        <p:spPr>
          <a:xfrm>
            <a:off x="2915816" y="465313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bleu</a:t>
            </a:r>
            <a:endParaRPr lang="fr-FR" dirty="0"/>
          </a:p>
        </p:txBody>
      </p:sp>
      <p:sp>
        <p:nvSpPr>
          <p:cNvPr id="22" name="ZoneTexte 21">
            <a:hlinkClick r:id="" action="ppaction://hlinkshowjump?jump=previousslide"/>
          </p:cNvPr>
          <p:cNvSpPr txBox="1"/>
          <p:nvPr/>
        </p:nvSpPr>
        <p:spPr>
          <a:xfrm>
            <a:off x="5076056" y="4653136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gris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67544" y="5301208"/>
            <a:ext cx="340509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Pourquoi n’est-il pas découragé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4" name="ZoneTexte 23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467544" y="5877272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pense qu’il réussira bientôt.</a:t>
            </a:r>
            <a:endParaRPr lang="fr-FR" dirty="0"/>
          </a:p>
        </p:txBody>
      </p:sp>
      <p:sp>
        <p:nvSpPr>
          <p:cNvPr id="25" name="ZoneTexte 24">
            <a:hlinkClick r:id="" action="ppaction://hlinkshowjump?jump=previousslide"/>
          </p:cNvPr>
          <p:cNvSpPr txBox="1"/>
          <p:nvPr/>
        </p:nvSpPr>
        <p:spPr>
          <a:xfrm>
            <a:off x="4932040" y="5877272"/>
            <a:ext cx="210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a déjà une voiture.</a:t>
            </a:r>
            <a:endParaRPr lang="fr-FR" dirty="0"/>
          </a:p>
        </p:txBody>
      </p:sp>
      <p:pic>
        <p:nvPicPr>
          <p:cNvPr id="26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6" grpId="0"/>
      <p:bldP spid="18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hlinkClick r:id="rId2" action="ppaction://hlinksldjump"/>
          </p:cNvPr>
          <p:cNvSpPr txBox="1"/>
          <p:nvPr/>
        </p:nvSpPr>
        <p:spPr>
          <a:xfrm>
            <a:off x="971600" y="764704"/>
            <a:ext cx="3167598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Corvée de balai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oneTexte 2">
            <a:hlinkClick r:id="rId3" action="ppaction://hlinksldjump"/>
          </p:cNvPr>
          <p:cNvSpPr txBox="1"/>
          <p:nvPr/>
        </p:nvSpPr>
        <p:spPr>
          <a:xfrm>
            <a:off x="1691680" y="2132856"/>
            <a:ext cx="375519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Robes et minijupes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oneTexte 4">
            <a:hlinkClick r:id="rId4" action="ppaction://hlinksldjump"/>
          </p:cNvPr>
          <p:cNvSpPr txBox="1"/>
          <p:nvPr/>
        </p:nvSpPr>
        <p:spPr>
          <a:xfrm>
            <a:off x="2411760" y="3429000"/>
            <a:ext cx="4361066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Passage piéton à Pékin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ZoneTexte 5">
            <a:hlinkClick r:id="rId5" action="ppaction://hlinksldjump"/>
          </p:cNvPr>
          <p:cNvSpPr txBox="1"/>
          <p:nvPr/>
        </p:nvSpPr>
        <p:spPr>
          <a:xfrm>
            <a:off x="3131840" y="4725144"/>
            <a:ext cx="407034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Le baiser soporifique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noaction" highlightClick="1"/>
          </p:cNvPr>
          <p:cNvSpPr/>
          <p:nvPr/>
        </p:nvSpPr>
        <p:spPr>
          <a:xfrm>
            <a:off x="-8461448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03848" y="548680"/>
            <a:ext cx="2815001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Corvée de balai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2204864"/>
            <a:ext cx="69365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 cours d’un week-end, deux jeunes </a:t>
            </a:r>
            <a:r>
              <a:rPr lang="fr-FR" dirty="0" err="1" smtClean="0"/>
              <a:t>désoeuvrés</a:t>
            </a:r>
            <a:r>
              <a:rPr lang="fr-FR" dirty="0" smtClean="0"/>
              <a:t> âgés de seize ans</a:t>
            </a:r>
          </a:p>
          <a:p>
            <a:r>
              <a:rPr lang="fr-FR" dirty="0" smtClean="0"/>
              <a:t>avaient trouvé très amusant de répandre les sacs poubelle dans les rues</a:t>
            </a:r>
          </a:p>
          <a:p>
            <a:r>
              <a:rPr lang="fr-FR" dirty="0" smtClean="0"/>
              <a:t>de leur commune.</a:t>
            </a:r>
          </a:p>
          <a:p>
            <a:endParaRPr lang="fr-FR" dirty="0" smtClean="0"/>
          </a:p>
          <a:p>
            <a:r>
              <a:rPr lang="fr-FR" dirty="0" smtClean="0"/>
              <a:t>Les gendarmes ont rapidement mis la main sur les coupables. Au lieu de</a:t>
            </a:r>
          </a:p>
          <a:p>
            <a:r>
              <a:rPr lang="fr-FR" dirty="0" smtClean="0"/>
              <a:t>leur dresser procès-verbal, ils leur ont mis entre les mains un balai.</a:t>
            </a:r>
          </a:p>
          <a:p>
            <a:endParaRPr lang="fr-FR" dirty="0" smtClean="0"/>
          </a:p>
          <a:p>
            <a:r>
              <a:rPr lang="fr-FR" dirty="0" smtClean="0"/>
              <a:t>Les jeunes gens n’ont été libérés que vers 4 heures du matin, après que</a:t>
            </a:r>
          </a:p>
          <a:p>
            <a:r>
              <a:rPr lang="fr-FR" dirty="0" smtClean="0"/>
              <a:t>toutes les rues eurent été nettoyées.</a:t>
            </a:r>
            <a:endParaRPr lang="fr-FR" dirty="0"/>
          </a:p>
        </p:txBody>
      </p:sp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  <p:pic>
        <p:nvPicPr>
          <p:cNvPr id="7" name="Image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11960" y="5418000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548680"/>
            <a:ext cx="3017621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Quel âge ont les jeunes gens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99592" y="1988840"/>
            <a:ext cx="2896819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 trouvaient-ils amusant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1600" y="3429000"/>
            <a:ext cx="5702971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Qu’est-ce que les gendarmes ont imposé aux jeunes gens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600" y="4869160"/>
            <a:ext cx="4858061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 quelle heure les jeunes gens ont-ils été libérés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7" name="Rectangle 1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hlinkshowjump?jump=previousslide"/>
          </p:cNvPr>
          <p:cNvSpPr txBox="1"/>
          <p:nvPr/>
        </p:nvSpPr>
        <p:spPr>
          <a:xfrm>
            <a:off x="899592" y="119675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13 ans</a:t>
            </a:r>
            <a:endParaRPr lang="fr-FR" dirty="0"/>
          </a:p>
        </p:txBody>
      </p:sp>
      <p:sp>
        <p:nvSpPr>
          <p:cNvPr id="4" name="ZoneTexte 3">
            <a:hlinkClick r:id="" action="ppaction://hlinkshowjump?jump=previousslide"/>
          </p:cNvPr>
          <p:cNvSpPr txBox="1"/>
          <p:nvPr/>
        </p:nvSpPr>
        <p:spPr>
          <a:xfrm>
            <a:off x="2699792" y="1196752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	14 ans</a:t>
            </a:r>
            <a:endParaRPr lang="fr-FR" dirty="0"/>
          </a:p>
        </p:txBody>
      </p:sp>
      <p:sp>
        <p:nvSpPr>
          <p:cNvPr id="5" name="ZoneTexte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5796136" y="1196752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16 ans</a:t>
            </a:r>
            <a:endParaRPr lang="fr-FR" dirty="0"/>
          </a:p>
        </p:txBody>
      </p:sp>
      <p:sp>
        <p:nvSpPr>
          <p:cNvPr id="7" name="ZoneTexte 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99592" y="2564904"/>
            <a:ext cx="2964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 répandre les sacs poubelle</a:t>
            </a:r>
            <a:endParaRPr lang="fr-FR" dirty="0"/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4716016" y="2564904"/>
            <a:ext cx="22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 voler les poubelles</a:t>
            </a:r>
            <a:endParaRPr lang="fr-FR" dirty="0"/>
          </a:p>
        </p:txBody>
      </p:sp>
      <p:sp>
        <p:nvSpPr>
          <p:cNvPr id="10" name="ZoneTexte 9">
            <a:hlinkClick r:id="" action="ppaction://hlinkshowjump?jump=previousslide"/>
          </p:cNvPr>
          <p:cNvSpPr txBox="1"/>
          <p:nvPr/>
        </p:nvSpPr>
        <p:spPr>
          <a:xfrm>
            <a:off x="971600" y="4077072"/>
            <a:ext cx="3443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 passer le balai à la gendarmerie</a:t>
            </a:r>
            <a:endParaRPr lang="fr-FR" dirty="0"/>
          </a:p>
        </p:txBody>
      </p:sp>
      <p:sp>
        <p:nvSpPr>
          <p:cNvPr id="11" name="ZoneTexte 10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5076056" y="4077072"/>
            <a:ext cx="193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 balayer les rues</a:t>
            </a:r>
            <a:endParaRPr lang="fr-FR" dirty="0"/>
          </a:p>
        </p:txBody>
      </p:sp>
      <p:sp>
        <p:nvSpPr>
          <p:cNvPr id="13" name="ZoneTexte 12">
            <a:hlinkClick r:id="" action="ppaction://hlinkshowjump?jump=previousslide"/>
          </p:cNvPr>
          <p:cNvSpPr txBox="1"/>
          <p:nvPr/>
        </p:nvSpPr>
        <p:spPr>
          <a:xfrm>
            <a:off x="971600" y="558924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midi</a:t>
            </a:r>
            <a:endParaRPr lang="fr-FR" dirty="0"/>
          </a:p>
        </p:txBody>
      </p:sp>
      <p:sp>
        <p:nvSpPr>
          <p:cNvPr id="14" name="ZoneTexte 13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491880" y="5589240"/>
            <a:ext cx="15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4 H du matin</a:t>
            </a:r>
            <a:endParaRPr lang="fr-FR" dirty="0"/>
          </a:p>
        </p:txBody>
      </p:sp>
      <p:sp>
        <p:nvSpPr>
          <p:cNvPr id="15" name="ZoneTexte 14">
            <a:hlinkClick r:id="" action="ppaction://hlinkshowjump?jump=previousslide"/>
          </p:cNvPr>
          <p:cNvSpPr txBox="1"/>
          <p:nvPr/>
        </p:nvSpPr>
        <p:spPr>
          <a:xfrm>
            <a:off x="6156176" y="5589240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minuit</a:t>
            </a:r>
            <a:endParaRPr lang="fr-FR" dirty="0"/>
          </a:p>
        </p:txBody>
      </p:sp>
      <p:pic>
        <p:nvPicPr>
          <p:cNvPr id="16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1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71800" y="548680"/>
            <a:ext cx="3420680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Robes et minijupes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2132856"/>
            <a:ext cx="75093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Californie, le directeur d’un lycée avait interdit aux garçons de porter des</a:t>
            </a:r>
          </a:p>
          <a:p>
            <a:r>
              <a:rPr lang="fr-FR" dirty="0" smtClean="0"/>
              <a:t>shorts en classe. Pour protester, les jeunes gens sont arrivés en robes et en</a:t>
            </a:r>
          </a:p>
          <a:p>
            <a:r>
              <a:rPr lang="fr-FR" dirty="0" smtClean="0"/>
              <a:t>minijupes.</a:t>
            </a:r>
          </a:p>
          <a:p>
            <a:endParaRPr lang="fr-FR" dirty="0" smtClean="0"/>
          </a:p>
          <a:p>
            <a:r>
              <a:rPr lang="fr-FR" dirty="0" smtClean="0"/>
              <a:t>Surpris mais pas choqué, le directeur a décidé de ne prendre aucune sanction</a:t>
            </a:r>
          </a:p>
          <a:p>
            <a:r>
              <a:rPr lang="fr-FR" dirty="0" smtClean="0"/>
              <a:t>car rien n’interdit officiellement aux garçons de porter la jupe.</a:t>
            </a:r>
          </a:p>
          <a:p>
            <a:endParaRPr lang="fr-FR" dirty="0" smtClean="0"/>
          </a:p>
          <a:p>
            <a:r>
              <a:rPr lang="fr-FR" dirty="0" smtClean="0"/>
              <a:t>Mais il a refusé de lever l’interdiction sur les shorts car certains élèves, de plus</a:t>
            </a:r>
          </a:p>
          <a:p>
            <a:r>
              <a:rPr lang="fr-FR" dirty="0" smtClean="0"/>
              <a:t>en plus décontractés, venaient en cours en slip de bain.</a:t>
            </a:r>
            <a:endParaRPr lang="fr-FR" dirty="0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39952" y="5418000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548680"/>
            <a:ext cx="638662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Quelle tenue le directeur d’un lycée avait-il interdite à ses élèves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1988840"/>
            <a:ext cx="3713389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Qu’ont fait les élèves pour protester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971600" y="3789040"/>
            <a:ext cx="3486339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Quelle réaction a eue le directeur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71600" y="5301208"/>
            <a:ext cx="391049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Pourquoi n’a-t-il pas levé l’interdiction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1" name="Rectangle 20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hlinkshowjump?jump=previousslide"/>
          </p:cNvPr>
          <p:cNvSpPr txBox="1"/>
          <p:nvPr/>
        </p:nvSpPr>
        <p:spPr>
          <a:xfrm>
            <a:off x="971600" y="1268760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jupe</a:t>
            </a:r>
            <a:endParaRPr lang="fr-FR" dirty="0"/>
          </a:p>
        </p:txBody>
      </p:sp>
      <p:sp>
        <p:nvSpPr>
          <p:cNvPr id="4" name="ZoneTexte 3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275856" y="1268760"/>
            <a:ext cx="896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short</a:t>
            </a:r>
            <a:endParaRPr lang="fr-FR" dirty="0"/>
          </a:p>
        </p:txBody>
      </p:sp>
      <p:sp>
        <p:nvSpPr>
          <p:cNvPr id="5" name="ZoneTexte 4">
            <a:hlinkClick r:id="" action="ppaction://hlinkshowjump?jump=previousslide"/>
          </p:cNvPr>
          <p:cNvSpPr txBox="1"/>
          <p:nvPr/>
        </p:nvSpPr>
        <p:spPr>
          <a:xfrm>
            <a:off x="5580112" y="1268760"/>
            <a:ext cx="83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robe</a:t>
            </a:r>
            <a:endParaRPr lang="fr-FR" dirty="0"/>
          </a:p>
        </p:txBody>
      </p:sp>
      <p:sp>
        <p:nvSpPr>
          <p:cNvPr id="8" name="ZoneTexte 7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2708920"/>
            <a:ext cx="2886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arriver en robes et minijupes</a:t>
            </a:r>
            <a:endParaRPr lang="fr-FR" dirty="0"/>
          </a:p>
        </p:txBody>
      </p:sp>
      <p:sp>
        <p:nvSpPr>
          <p:cNvPr id="10" name="ZoneTexte 9">
            <a:hlinkClick r:id="" action="ppaction://hlinkshowjump?jump=previousslide"/>
          </p:cNvPr>
          <p:cNvSpPr txBox="1"/>
          <p:nvPr/>
        </p:nvSpPr>
        <p:spPr>
          <a:xfrm>
            <a:off x="4427984" y="2708920"/>
            <a:ext cx="2208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mettre une casquette</a:t>
            </a:r>
            <a:endParaRPr lang="fr-FR" dirty="0"/>
          </a:p>
        </p:txBody>
      </p:sp>
      <p:sp>
        <p:nvSpPr>
          <p:cNvPr id="11" name="ZoneTexte 10">
            <a:hlinkClick r:id="" action="ppaction://hlinkshowjump?jump=previousslide"/>
          </p:cNvPr>
          <p:cNvSpPr txBox="1"/>
          <p:nvPr/>
        </p:nvSpPr>
        <p:spPr>
          <a:xfrm>
            <a:off x="7236296" y="2708920"/>
            <a:ext cx="13862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 plus venir</a:t>
            </a:r>
          </a:p>
          <a:p>
            <a:r>
              <a:rPr lang="fr-FR" dirty="0" smtClean="0"/>
              <a:t>En cours</a:t>
            </a:r>
            <a:endParaRPr lang="fr-FR" dirty="0"/>
          </a:p>
        </p:txBody>
      </p:sp>
      <p:sp>
        <p:nvSpPr>
          <p:cNvPr id="13" name="ZoneTexte 12">
            <a:hlinkClick r:id="" action="ppaction://hlinkshowjump?jump=previousslide"/>
          </p:cNvPr>
          <p:cNvSpPr txBox="1"/>
          <p:nvPr/>
        </p:nvSpPr>
        <p:spPr>
          <a:xfrm>
            <a:off x="899592" y="4509120"/>
            <a:ext cx="2341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a renvoyé des élèves.</a:t>
            </a:r>
            <a:endParaRPr lang="fr-FR" dirty="0"/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4283968" y="4509120"/>
            <a:ext cx="225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convoquer les parents</a:t>
            </a:r>
            <a:endParaRPr lang="fr-FR" dirty="0"/>
          </a:p>
        </p:txBody>
      </p:sp>
      <p:sp>
        <p:nvSpPr>
          <p:cNvPr id="17" name="ZoneTexte 1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7092280" y="4437112"/>
            <a:ext cx="1778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n’a pris </a:t>
            </a:r>
          </a:p>
          <a:p>
            <a:r>
              <a:rPr lang="fr-FR" dirty="0" smtClean="0"/>
              <a:t>aucune sanction.</a:t>
            </a:r>
            <a:endParaRPr lang="fr-FR" dirty="0"/>
          </a:p>
        </p:txBody>
      </p:sp>
      <p:sp>
        <p:nvSpPr>
          <p:cNvPr id="19" name="ZoneTexte 18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043608" y="5949280"/>
            <a:ext cx="3288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Certains venaient en slip de bain.</a:t>
            </a:r>
            <a:endParaRPr lang="fr-FR" dirty="0"/>
          </a:p>
        </p:txBody>
      </p:sp>
      <p:sp>
        <p:nvSpPr>
          <p:cNvPr id="20" name="ZoneTexte 19">
            <a:hlinkClick r:id="" action="ppaction://hlinkshowjump?jump=previousslide"/>
          </p:cNvPr>
          <p:cNvSpPr txBox="1"/>
          <p:nvPr/>
        </p:nvSpPr>
        <p:spPr>
          <a:xfrm>
            <a:off x="5364088" y="5949280"/>
            <a:ext cx="2052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déteste les shorts.</a:t>
            </a:r>
            <a:endParaRPr lang="fr-FR" dirty="0"/>
          </a:p>
        </p:txBody>
      </p:sp>
      <p:pic>
        <p:nvPicPr>
          <p:cNvPr id="22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483768" y="548680"/>
            <a:ext cx="4042838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Passage piéton à Pékin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971600" y="2348880"/>
            <a:ext cx="75589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nouvelle réglementation stipule désormais que, dans les rues de Pékin,</a:t>
            </a:r>
          </a:p>
          <a:p>
            <a:r>
              <a:rPr lang="fr-FR" dirty="0" smtClean="0"/>
              <a:t>les piétons devront obligatoirement traverser sur les passages piétons.</a:t>
            </a:r>
          </a:p>
          <a:p>
            <a:endParaRPr lang="fr-FR" dirty="0" smtClean="0"/>
          </a:p>
          <a:p>
            <a:r>
              <a:rPr lang="fr-FR" dirty="0" smtClean="0"/>
              <a:t>Tout contrevenant sera passible d’une amende de un yuan. Si l’amende n’a </a:t>
            </a:r>
          </a:p>
          <a:p>
            <a:r>
              <a:rPr lang="fr-FR" dirty="0" smtClean="0"/>
              <a:t>pas été payée dans les trois jours la police sera chargée d’arrêter la personne,</a:t>
            </a:r>
          </a:p>
          <a:p>
            <a:r>
              <a:rPr lang="fr-FR" dirty="0" smtClean="0"/>
              <a:t>qui passera quelques jours en prison.</a:t>
            </a:r>
          </a:p>
          <a:p>
            <a:endParaRPr lang="fr-FR" dirty="0" smtClean="0"/>
          </a:p>
          <a:p>
            <a:r>
              <a:rPr lang="fr-FR" dirty="0" smtClean="0"/>
              <a:t>Exception à cette règle, les personnes de plus de 70 ans peuvent, d’après la loi,</a:t>
            </a:r>
          </a:p>
          <a:p>
            <a:r>
              <a:rPr lang="fr-FR" dirty="0" smtClean="0"/>
              <a:t>continuer à traverser où bon leur semble.</a:t>
            </a:r>
            <a:endParaRPr lang="fr-FR" dirty="0"/>
          </a:p>
        </p:txBody>
      </p:sp>
      <p:sp>
        <p:nvSpPr>
          <p:cNvPr id="5" name="Rectangle 4">
            <a:hlinkClick r:id="" action="ppaction://noaction" highlightClick="1"/>
          </p:cNvPr>
          <p:cNvSpPr/>
          <p:nvPr/>
        </p:nvSpPr>
        <p:spPr>
          <a:xfrm>
            <a:off x="0" y="260648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95936" y="5418000"/>
            <a:ext cx="1440000" cy="14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hlinkClick r:id="" action="ppaction://hlinkshowjump?jump=nextslide"/>
          </p:cNvPr>
          <p:cNvSpPr txBox="1"/>
          <p:nvPr/>
        </p:nvSpPr>
        <p:spPr>
          <a:xfrm>
            <a:off x="971600" y="2204864"/>
            <a:ext cx="745813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1) Textes avec mots cachés et QCM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2843808" y="4149080"/>
            <a:ext cx="3724866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2) Textes et QCM</a:t>
            </a:r>
            <a:endParaRPr lang="fr-FR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548680"/>
            <a:ext cx="4716099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 stipule la nouvelle réglementation à Pékin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1988840"/>
            <a:ext cx="4624856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 risquent ceux qui ne respectent pas la loi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99592" y="3429000"/>
            <a:ext cx="594868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De combien de temps disposent-ils pour payer leur amende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971600" y="4869160"/>
            <a:ext cx="6703310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 partir de quel âge les gens peuvent-ils échapper à cette obligation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8" name="Rectangle 17">
            <a:hlinkClick r:id="" action="ppaction://noaction" highlightClick="1"/>
          </p:cNvPr>
          <p:cNvSpPr/>
          <p:nvPr/>
        </p:nvSpPr>
        <p:spPr>
          <a:xfrm>
            <a:off x="-252536" y="0"/>
            <a:ext cx="9396536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899592" y="1268760"/>
            <a:ext cx="3965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faut traverser sur les passages piétons.</a:t>
            </a:r>
            <a:endParaRPr lang="fr-FR" dirty="0"/>
          </a:p>
        </p:txBody>
      </p:sp>
      <p:sp>
        <p:nvSpPr>
          <p:cNvPr id="4" name="ZoneTexte 3">
            <a:hlinkClick r:id="" action="ppaction://hlinkshowjump?jump=previousslide"/>
          </p:cNvPr>
          <p:cNvSpPr txBox="1"/>
          <p:nvPr/>
        </p:nvSpPr>
        <p:spPr>
          <a:xfrm>
            <a:off x="5652120" y="1268760"/>
            <a:ext cx="3160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 faut traverser au feu tricolore.</a:t>
            </a:r>
            <a:endParaRPr lang="fr-FR" dirty="0"/>
          </a:p>
        </p:txBody>
      </p:sp>
      <p:sp>
        <p:nvSpPr>
          <p:cNvPr id="6" name="ZoneTexte 5">
            <a:hlinkClick r:id="" action="ppaction://hlinkshowjump?jump=previousslide"/>
          </p:cNvPr>
          <p:cNvSpPr txBox="1"/>
          <p:nvPr/>
        </p:nvSpPr>
        <p:spPr>
          <a:xfrm>
            <a:off x="971600" y="2708920"/>
            <a:ext cx="183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avertissement</a:t>
            </a:r>
            <a:endParaRPr lang="fr-FR" dirty="0"/>
          </a:p>
        </p:txBody>
      </p:sp>
      <p:sp>
        <p:nvSpPr>
          <p:cNvPr id="7" name="ZoneTexte 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923928" y="2708920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amende</a:t>
            </a:r>
            <a:endParaRPr lang="fr-FR" dirty="0"/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6012160" y="2708920"/>
            <a:ext cx="1829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nuit au poste</a:t>
            </a:r>
            <a:endParaRPr lang="fr-FR" dirty="0"/>
          </a:p>
        </p:txBody>
      </p:sp>
      <p:sp>
        <p:nvSpPr>
          <p:cNvPr id="11" name="ZoneTexte 10">
            <a:hlinkClick r:id="" action="ppaction://hlinkshowjump?jump=previousslide"/>
          </p:cNvPr>
          <p:cNvSpPr txBox="1"/>
          <p:nvPr/>
        </p:nvSpPr>
        <p:spPr>
          <a:xfrm>
            <a:off x="971600" y="4077072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semaine</a:t>
            </a:r>
            <a:endParaRPr lang="fr-FR" dirty="0"/>
          </a:p>
        </p:txBody>
      </p:sp>
      <p:sp>
        <p:nvSpPr>
          <p:cNvPr id="12" name="ZoneTexte 11">
            <a:hlinkClick r:id="" action="ppaction://hlinkshowjump?jump=previousslide"/>
          </p:cNvPr>
          <p:cNvSpPr txBox="1"/>
          <p:nvPr/>
        </p:nvSpPr>
        <p:spPr>
          <a:xfrm>
            <a:off x="3851920" y="4077072"/>
            <a:ext cx="116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 jours</a:t>
            </a:r>
            <a:endParaRPr lang="fr-FR" dirty="0"/>
          </a:p>
        </p:txBody>
      </p:sp>
      <p:sp>
        <p:nvSpPr>
          <p:cNvPr id="13" name="ZoneTexte 12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300192" y="4077072"/>
            <a:ext cx="111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 jours</a:t>
            </a:r>
            <a:endParaRPr lang="fr-FR" dirty="0"/>
          </a:p>
        </p:txBody>
      </p:sp>
      <p:sp>
        <p:nvSpPr>
          <p:cNvPr id="15" name="ZoneTexte 1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1043608" y="558924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70 ans</a:t>
            </a:r>
            <a:endParaRPr lang="fr-FR" dirty="0"/>
          </a:p>
        </p:txBody>
      </p:sp>
      <p:sp>
        <p:nvSpPr>
          <p:cNvPr id="16" name="ZoneTexte 15">
            <a:hlinkClick r:id="" action="ppaction://hlinkshowjump?jump=previousslide"/>
          </p:cNvPr>
          <p:cNvSpPr txBox="1"/>
          <p:nvPr/>
        </p:nvSpPr>
        <p:spPr>
          <a:xfrm>
            <a:off x="3923928" y="558924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80 ans</a:t>
            </a:r>
            <a:endParaRPr lang="fr-FR" dirty="0"/>
          </a:p>
        </p:txBody>
      </p:sp>
      <p:sp>
        <p:nvSpPr>
          <p:cNvPr id="17" name="ZoneTexte 16">
            <a:hlinkClick r:id="" action="ppaction://hlinkshowjump?jump=previousslide"/>
          </p:cNvPr>
          <p:cNvSpPr txBox="1"/>
          <p:nvPr/>
        </p:nvSpPr>
        <p:spPr>
          <a:xfrm>
            <a:off x="6228184" y="558924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85 ans</a:t>
            </a:r>
            <a:endParaRPr lang="fr-FR" dirty="0"/>
          </a:p>
        </p:txBody>
      </p:sp>
      <p:pic>
        <p:nvPicPr>
          <p:cNvPr id="19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" action="ppaction://noaction" highlightClick="1"/>
          </p:cNvPr>
          <p:cNvSpPr/>
          <p:nvPr/>
        </p:nvSpPr>
        <p:spPr>
          <a:xfrm>
            <a:off x="-8173416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483768" y="548680"/>
            <a:ext cx="3738524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Le baiser soporifique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403648" y="1988840"/>
            <a:ext cx="680391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police américaine a récemment arrêté une jeune femme de 22 ans</a:t>
            </a:r>
          </a:p>
          <a:p>
            <a:r>
              <a:rPr lang="fr-FR" dirty="0" smtClean="0"/>
              <a:t>qui endormait les hommes en les embrassant, pour mieux les délester</a:t>
            </a:r>
          </a:p>
          <a:p>
            <a:r>
              <a:rPr lang="fr-FR" dirty="0" smtClean="0"/>
              <a:t>de leur argent.</a:t>
            </a:r>
          </a:p>
          <a:p>
            <a:endParaRPr lang="fr-FR" dirty="0" smtClean="0"/>
          </a:p>
          <a:p>
            <a:r>
              <a:rPr lang="fr-FR" dirty="0" smtClean="0"/>
              <a:t>Son baiser permettait apparemment de leur administrer un somnifère.</a:t>
            </a:r>
          </a:p>
          <a:p>
            <a:r>
              <a:rPr lang="fr-FR" dirty="0" smtClean="0"/>
              <a:t>Elle avait réussi à dévaliser ainsi une douzaine de victimes.</a:t>
            </a:r>
          </a:p>
          <a:p>
            <a:endParaRPr lang="fr-FR" dirty="0" smtClean="0"/>
          </a:p>
          <a:p>
            <a:r>
              <a:rPr lang="fr-FR" dirty="0" smtClean="0"/>
              <a:t>On ignore toujours comment la jeune femme faisait pour ne pas </a:t>
            </a:r>
          </a:p>
          <a:p>
            <a:r>
              <a:rPr lang="fr-FR" dirty="0" smtClean="0"/>
              <a:t>s’endormir elle-même.</a:t>
            </a:r>
          </a:p>
        </p:txBody>
      </p:sp>
      <p:pic>
        <p:nvPicPr>
          <p:cNvPr id="5" name="Imag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912" y="5418000"/>
            <a:ext cx="1440000" cy="1440000"/>
          </a:xfrm>
          <a:prstGeom prst="rect">
            <a:avLst/>
          </a:prstGeom>
        </p:spPr>
      </p:pic>
      <p:sp>
        <p:nvSpPr>
          <p:cNvPr id="7" name="Rectangle 6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548680"/>
            <a:ext cx="3943067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Qui la police américaine a-t-elle arrêté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71600" y="1988840"/>
            <a:ext cx="3891899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Comment endormait-elle ses victimes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71600" y="3429000"/>
            <a:ext cx="2032095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Quel était son but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971600" y="4797152"/>
            <a:ext cx="3953326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 combien d’hommes s’en est-elle pris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9" name="Rectangle 18">
            <a:hlinkClick r:id="" action="ppaction://noaction" highlightClick="1"/>
          </p:cNvPr>
          <p:cNvSpPr/>
          <p:nvPr/>
        </p:nvSpPr>
        <p:spPr>
          <a:xfrm>
            <a:off x="-324544" y="0"/>
            <a:ext cx="9468544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hlinkClick r:id="" action="ppaction://hlinkshowjump?jump=previousslide"/>
          </p:cNvPr>
          <p:cNvSpPr txBox="1"/>
          <p:nvPr/>
        </p:nvSpPr>
        <p:spPr>
          <a:xfrm>
            <a:off x="971600" y="1196752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jeune homme</a:t>
            </a:r>
            <a:endParaRPr lang="fr-FR" dirty="0"/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3707904" y="1196752"/>
            <a:ext cx="173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adolescente</a:t>
            </a:r>
            <a:endParaRPr lang="fr-FR" dirty="0"/>
          </a:p>
        </p:txBody>
      </p:sp>
      <p:sp>
        <p:nvSpPr>
          <p:cNvPr id="9" name="ZoneTexte 8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372200" y="1196752"/>
            <a:ext cx="1842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jeune femme</a:t>
            </a:r>
            <a:endParaRPr lang="fr-FR" dirty="0"/>
          </a:p>
        </p:txBody>
      </p:sp>
      <p:sp>
        <p:nvSpPr>
          <p:cNvPr id="11" name="ZoneTexte 10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2636912"/>
            <a:ext cx="3620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leur faisant prendre un somnifère</a:t>
            </a:r>
            <a:endParaRPr lang="fr-FR" dirty="0"/>
          </a:p>
        </p:txBody>
      </p:sp>
      <p:sp>
        <p:nvSpPr>
          <p:cNvPr id="12" name="ZoneTexte 11">
            <a:hlinkClick r:id="" action="ppaction://hlinkshowjump?jump=previousslide"/>
          </p:cNvPr>
          <p:cNvSpPr txBox="1"/>
          <p:nvPr/>
        </p:nvSpPr>
        <p:spPr>
          <a:xfrm>
            <a:off x="5364088" y="2708920"/>
            <a:ext cx="187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 les assommant</a:t>
            </a:r>
            <a:endParaRPr lang="fr-FR" dirty="0"/>
          </a:p>
        </p:txBody>
      </p:sp>
      <p:sp>
        <p:nvSpPr>
          <p:cNvPr id="13" name="ZoneTexte 12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4077072"/>
            <a:ext cx="9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voler</a:t>
            </a:r>
            <a:endParaRPr lang="fr-FR" dirty="0"/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3347864" y="4077072"/>
            <a:ext cx="1017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s’amuser</a:t>
            </a:r>
            <a:endParaRPr lang="fr-FR" dirty="0"/>
          </a:p>
        </p:txBody>
      </p:sp>
      <p:sp>
        <p:nvSpPr>
          <p:cNvPr id="15" name="ZoneTexte 14">
            <a:hlinkClick r:id="" action="ppaction://hlinkshowjump?jump=previousslide"/>
          </p:cNvPr>
          <p:cNvSpPr txBox="1"/>
          <p:nvPr/>
        </p:nvSpPr>
        <p:spPr>
          <a:xfrm>
            <a:off x="5652120" y="4077072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aucun en particulier</a:t>
            </a:r>
            <a:endParaRPr lang="fr-FR" dirty="0"/>
          </a:p>
        </p:txBody>
      </p:sp>
      <p:sp>
        <p:nvSpPr>
          <p:cNvPr id="16" name="ZoneTexte 15">
            <a:hlinkClick r:id="" action="ppaction://hlinkshowjump?jump=previousslide"/>
          </p:cNvPr>
          <p:cNvSpPr txBox="1"/>
          <p:nvPr/>
        </p:nvSpPr>
        <p:spPr>
          <a:xfrm>
            <a:off x="971600" y="5517232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</a:t>
            </a:r>
            <a:endParaRPr lang="fr-FR" dirty="0"/>
          </a:p>
        </p:txBody>
      </p:sp>
      <p:sp>
        <p:nvSpPr>
          <p:cNvPr id="17" name="ZoneTexte 16">
            <a:hlinkClick r:id="" action="ppaction://hlinkshowjump?jump=previousslide"/>
          </p:cNvPr>
          <p:cNvSpPr txBox="1"/>
          <p:nvPr/>
        </p:nvSpPr>
        <p:spPr>
          <a:xfrm>
            <a:off x="3563888" y="5589240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dix</a:t>
            </a:r>
            <a:endParaRPr lang="fr-FR" dirty="0"/>
          </a:p>
        </p:txBody>
      </p:sp>
      <p:sp>
        <p:nvSpPr>
          <p:cNvPr id="18" name="ZoneTexte 17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5652120" y="5589240"/>
            <a:ext cx="751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douze</a:t>
            </a:r>
            <a:endParaRPr lang="fr-FR" dirty="0"/>
          </a:p>
        </p:txBody>
      </p:sp>
      <p:pic>
        <p:nvPicPr>
          <p:cNvPr id="6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99792" y="2060848"/>
            <a:ext cx="3326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dirty="0" smtClean="0"/>
              <a:t>C’EST FINI</a:t>
            </a:r>
            <a:endParaRPr lang="fr-FR" sz="6000" dirty="0"/>
          </a:p>
        </p:txBody>
      </p:sp>
      <p:pic>
        <p:nvPicPr>
          <p:cNvPr id="3" name="Image 2" descr="boule-et-bill-0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221088"/>
            <a:ext cx="2324694" cy="2089152"/>
          </a:xfrm>
          <a:prstGeom prst="rect">
            <a:avLst/>
          </a:prstGeom>
        </p:spPr>
      </p:pic>
      <p:sp>
        <p:nvSpPr>
          <p:cNvPr id="4" name="Bulle ronde 3"/>
          <p:cNvSpPr/>
          <p:nvPr/>
        </p:nvSpPr>
        <p:spPr>
          <a:xfrm>
            <a:off x="3851920" y="3573016"/>
            <a:ext cx="1368000" cy="1008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beau</a:t>
            </a:r>
          </a:p>
          <a:p>
            <a:pPr algn="ctr"/>
            <a:r>
              <a:rPr lang="fr-FR" dirty="0" smtClean="0"/>
              <a:t>travail !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hlinkClick r:id="" action="ppaction://noaction" highlightClick="1"/>
          </p:cNvPr>
          <p:cNvSpPr/>
          <p:nvPr/>
        </p:nvSpPr>
        <p:spPr>
          <a:xfrm>
            <a:off x="0" y="0"/>
            <a:ext cx="9144000" cy="710140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ZoneTexte 1">
            <a:hlinkClick r:id="" action="ppaction://hlinkshowjump?jump=nextslide"/>
          </p:cNvPr>
          <p:cNvSpPr txBox="1"/>
          <p:nvPr/>
        </p:nvSpPr>
        <p:spPr>
          <a:xfrm>
            <a:off x="1187624" y="836712"/>
            <a:ext cx="385099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Un client important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1619672" y="1916832"/>
            <a:ext cx="307430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Le bébé pressé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ZoneTexte 3">
            <a:hlinkClick r:id="rId3" action="ppaction://hlinksldjump"/>
          </p:cNvPr>
          <p:cNvSpPr txBox="1"/>
          <p:nvPr/>
        </p:nvSpPr>
        <p:spPr>
          <a:xfrm>
            <a:off x="2123728" y="3068960"/>
            <a:ext cx="4672241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Attention à la traduction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ZoneTexte 4">
            <a:hlinkClick r:id="rId4" action="ppaction://hlinksldjump"/>
          </p:cNvPr>
          <p:cNvSpPr txBox="1"/>
          <p:nvPr/>
        </p:nvSpPr>
        <p:spPr>
          <a:xfrm>
            <a:off x="2771800" y="4221088"/>
            <a:ext cx="3160352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Prêtre catcheur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ZoneTexte 6">
            <a:hlinkClick r:id="rId5" action="ppaction://hlinksldjump"/>
          </p:cNvPr>
          <p:cNvSpPr txBox="1"/>
          <p:nvPr/>
        </p:nvSpPr>
        <p:spPr>
          <a:xfrm>
            <a:off x="3131840" y="5301208"/>
            <a:ext cx="5777544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fr-F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 Difficile le permis de conduire !</a:t>
            </a: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/>
          <p:cNvSpPr txBox="1"/>
          <p:nvPr/>
        </p:nvSpPr>
        <p:spPr>
          <a:xfrm>
            <a:off x="1187624" y="1772816"/>
            <a:ext cx="40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483768" y="2636912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son</a:t>
            </a:r>
            <a:endParaRPr lang="fr-FR" dirty="0"/>
          </a:p>
        </p:txBody>
      </p:sp>
      <p:pic>
        <p:nvPicPr>
          <p:cNvPr id="58" name="Image 5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35896" y="4878000"/>
            <a:ext cx="1980000" cy="198000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987824" y="260648"/>
            <a:ext cx="351692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Un client important</a:t>
            </a:r>
            <a:endParaRPr lang="fr-FR" sz="3200" b="1" dirty="0"/>
          </a:p>
        </p:txBody>
      </p:sp>
      <p:sp>
        <p:nvSpPr>
          <p:cNvPr id="7" name="ZoneTexte 6"/>
          <p:cNvSpPr txBox="1"/>
          <p:nvPr/>
        </p:nvSpPr>
        <p:spPr>
          <a:xfrm>
            <a:off x="1547664" y="1268760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boulanger a entendu frapper  </a:t>
            </a:r>
          </a:p>
          <a:p>
            <a:endParaRPr lang="fr-FR" dirty="0"/>
          </a:p>
          <a:p>
            <a:r>
              <a:rPr lang="fr-FR" dirty="0" smtClean="0"/>
              <a:t>                                                                           </a:t>
            </a:r>
          </a:p>
          <a:p>
            <a:endParaRPr lang="fr-FR" dirty="0"/>
          </a:p>
          <a:p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3608" y="270892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83968" y="1268760"/>
            <a:ext cx="295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à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860032" y="1268760"/>
            <a:ext cx="3003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porte vers 4 heures du matin.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547664" y="1772816"/>
            <a:ext cx="126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demandant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3203848" y="1772816"/>
            <a:ext cx="266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pouvait être aussi matinal,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156176" y="1772816"/>
            <a:ext cx="16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est allé ouvrir. Il</a:t>
            </a:r>
            <a:endParaRPr lang="fr-FR" dirty="0"/>
          </a:p>
        </p:txBody>
      </p:sp>
      <p:sp>
        <p:nvSpPr>
          <p:cNvPr id="25" name="Rectangle 24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hlinkClick r:id="" action="ppaction://noaction" highlightClick="1"/>
          </p:cNvPr>
          <p:cNvSpPr txBox="1"/>
          <p:nvPr/>
        </p:nvSpPr>
        <p:spPr>
          <a:xfrm>
            <a:off x="1187624" y="1268760"/>
            <a:ext cx="360000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</a:t>
            </a:r>
            <a:endParaRPr lang="fr-FR" dirty="0"/>
          </a:p>
        </p:txBody>
      </p:sp>
      <p:sp>
        <p:nvSpPr>
          <p:cNvPr id="6" name="Bouton d'action : Aide 5">
            <a:hlinkClick r:id="" action="ppaction://noaction" highlightClick="1"/>
          </p:cNvPr>
          <p:cNvSpPr/>
          <p:nvPr/>
        </p:nvSpPr>
        <p:spPr>
          <a:xfrm>
            <a:off x="1187624" y="126876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Bouton d'action : Aide 16">
            <a:hlinkClick r:id="" action="ppaction://noaction" highlightClick="1"/>
          </p:cNvPr>
          <p:cNvSpPr/>
          <p:nvPr/>
        </p:nvSpPr>
        <p:spPr>
          <a:xfrm>
            <a:off x="1187624" y="17728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843808" y="17728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qui</a:t>
            </a:r>
            <a:endParaRPr lang="fr-FR" dirty="0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2843808" y="17728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499992" y="1268760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</a:t>
            </a:r>
            <a:endParaRPr lang="fr-FR" dirty="0"/>
          </a:p>
        </p:txBody>
      </p:sp>
      <p:sp>
        <p:nvSpPr>
          <p:cNvPr id="10" name="Bouton d'action : Aide 9">
            <a:hlinkClick r:id="" action="ppaction://noaction" highlightClick="1"/>
          </p:cNvPr>
          <p:cNvSpPr/>
          <p:nvPr/>
        </p:nvSpPr>
        <p:spPr>
          <a:xfrm>
            <a:off x="4499992" y="126876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Bouton d'action : Aide 22">
            <a:hlinkClick r:id="" action="ppaction://noaction" highlightClick="1"/>
          </p:cNvPr>
          <p:cNvSpPr/>
          <p:nvPr/>
        </p:nvSpPr>
        <p:spPr>
          <a:xfrm>
            <a:off x="5796136" y="17728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796136" y="17728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1187624" y="2204864"/>
            <a:ext cx="3111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s’est  trouvé face à un éléphant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4355976" y="220486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</a:t>
            </a:r>
            <a:endParaRPr lang="fr-FR" dirty="0"/>
          </a:p>
        </p:txBody>
      </p:sp>
      <p:sp>
        <p:nvSpPr>
          <p:cNvPr id="27" name="Bouton d'action : Aide 26">
            <a:hlinkClick r:id="" action="ppaction://noaction" highlightClick="1"/>
          </p:cNvPr>
          <p:cNvSpPr/>
          <p:nvPr/>
        </p:nvSpPr>
        <p:spPr>
          <a:xfrm>
            <a:off x="4355976" y="22048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4788024" y="2204864"/>
            <a:ext cx="135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bonne taille.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691680" y="2636912"/>
            <a:ext cx="866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perdre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2987824" y="2636912"/>
            <a:ext cx="4901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sang froid, il a servi quelques pains frais à l’animal </a:t>
            </a:r>
            <a:endParaRPr lang="fr-FR" dirty="0"/>
          </a:p>
        </p:txBody>
      </p:sp>
      <p:sp>
        <p:nvSpPr>
          <p:cNvPr id="31" name="Bouton d'action : Aide 30">
            <a:hlinkClick r:id="" action="ppaction://noaction" highlightClick="1"/>
          </p:cNvPr>
          <p:cNvSpPr/>
          <p:nvPr/>
        </p:nvSpPr>
        <p:spPr>
          <a:xfrm>
            <a:off x="2555776" y="263691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1187624" y="2636912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Sans</a:t>
            </a:r>
            <a:endParaRPr lang="fr-FR" dirty="0"/>
          </a:p>
        </p:txBody>
      </p:sp>
      <p:sp>
        <p:nvSpPr>
          <p:cNvPr id="35" name="Bouton d'action : Aide 34">
            <a:hlinkClick r:id="" action="ppaction://noaction" highlightClick="1"/>
          </p:cNvPr>
          <p:cNvSpPr/>
          <p:nvPr/>
        </p:nvSpPr>
        <p:spPr>
          <a:xfrm>
            <a:off x="1331640" y="263691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7740352" y="2636912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puis</a:t>
            </a:r>
            <a:endParaRPr lang="fr-FR" dirty="0"/>
          </a:p>
        </p:txBody>
      </p:sp>
      <p:sp>
        <p:nvSpPr>
          <p:cNvPr id="37" name="Bouton d'action : Aide 36">
            <a:hlinkClick r:id="" action="ppaction://noaction" highlightClick="1"/>
          </p:cNvPr>
          <p:cNvSpPr/>
          <p:nvPr/>
        </p:nvSpPr>
        <p:spPr>
          <a:xfrm>
            <a:off x="7812360" y="263691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187624" y="3068960"/>
            <a:ext cx="733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alerté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835696" y="306896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2123728" y="306896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police.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187624" y="3573016"/>
            <a:ext cx="86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Celle-ci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2051720" y="3573016"/>
            <a:ext cx="464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est</a:t>
            </a:r>
            <a:endParaRPr lang="fr-FR" dirty="0"/>
          </a:p>
        </p:txBody>
      </p:sp>
      <p:sp>
        <p:nvSpPr>
          <p:cNvPr id="44" name="Bouton d'action : Aide 43">
            <a:hlinkClick r:id="" action="ppaction://noaction" highlightClick="1"/>
          </p:cNvPr>
          <p:cNvSpPr/>
          <p:nvPr/>
        </p:nvSpPr>
        <p:spPr>
          <a:xfrm>
            <a:off x="2123728" y="35730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555776" y="3573016"/>
            <a:ext cx="198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arrivée rapidement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499992" y="3573016"/>
            <a:ext cx="606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avec</a:t>
            </a:r>
            <a:endParaRPr lang="fr-FR" dirty="0"/>
          </a:p>
        </p:txBody>
      </p:sp>
      <p:sp>
        <p:nvSpPr>
          <p:cNvPr id="47" name="Bouton d'action : Aide 46">
            <a:hlinkClick r:id="" action="ppaction://noaction" highlightClick="1"/>
          </p:cNvPr>
          <p:cNvSpPr/>
          <p:nvPr/>
        </p:nvSpPr>
        <p:spPr>
          <a:xfrm>
            <a:off x="4644008" y="35730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5004048" y="3573016"/>
            <a:ext cx="267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 voitures de patrouille</a:t>
            </a:r>
            <a:endParaRPr lang="fr-FR" dirty="0"/>
          </a:p>
        </p:txBody>
      </p:sp>
      <p:sp>
        <p:nvSpPr>
          <p:cNvPr id="52" name="ZoneTexte 51"/>
          <p:cNvSpPr txBox="1"/>
          <p:nvPr/>
        </p:nvSpPr>
        <p:spPr>
          <a:xfrm>
            <a:off x="1187624" y="4005064"/>
            <a:ext cx="4511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 pris contact avec le cirque récemment arrivé</a:t>
            </a:r>
            <a:endParaRPr lang="fr-FR" dirty="0"/>
          </a:p>
        </p:txBody>
      </p:sp>
      <p:sp>
        <p:nvSpPr>
          <p:cNvPr id="53" name="ZoneTexte 52"/>
          <p:cNvSpPr txBox="1"/>
          <p:nvPr/>
        </p:nvSpPr>
        <p:spPr>
          <a:xfrm>
            <a:off x="5580112" y="4005064"/>
            <a:ext cx="628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</a:t>
            </a:r>
            <a:endParaRPr lang="fr-FR" dirty="0"/>
          </a:p>
        </p:txBody>
      </p:sp>
      <p:sp>
        <p:nvSpPr>
          <p:cNvPr id="54" name="Bouton d'action : Aide 53">
            <a:hlinkClick r:id="" action="ppaction://noaction" highlightClick="1"/>
          </p:cNvPr>
          <p:cNvSpPr/>
          <p:nvPr/>
        </p:nvSpPr>
        <p:spPr>
          <a:xfrm>
            <a:off x="5724128" y="393305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ZoneTexte 55"/>
          <p:cNvSpPr txBox="1"/>
          <p:nvPr/>
        </p:nvSpPr>
        <p:spPr>
          <a:xfrm>
            <a:off x="6084168" y="3717032"/>
            <a:ext cx="2275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la ville. Le propriétaire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1115616" y="4437112"/>
            <a:ext cx="5082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est venu immédiatement récupérer l’animal fugueur.</a:t>
            </a:r>
            <a:endParaRPr lang="fr-FR" dirty="0"/>
          </a:p>
        </p:txBody>
      </p:sp>
      <p:sp>
        <p:nvSpPr>
          <p:cNvPr id="50" name="ZoneTexte 49"/>
          <p:cNvSpPr txBox="1"/>
          <p:nvPr/>
        </p:nvSpPr>
        <p:spPr>
          <a:xfrm>
            <a:off x="7596336" y="3573016"/>
            <a:ext cx="375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et</a:t>
            </a:r>
            <a:endParaRPr lang="fr-FR" dirty="0"/>
          </a:p>
        </p:txBody>
      </p:sp>
      <p:sp>
        <p:nvSpPr>
          <p:cNvPr id="51" name="Bouton d'action : Aide 50">
            <a:hlinkClick r:id="" action="ppaction://noaction" highlightClick="1"/>
          </p:cNvPr>
          <p:cNvSpPr/>
          <p:nvPr/>
        </p:nvSpPr>
        <p:spPr>
          <a:xfrm rot="10800000" flipV="1">
            <a:off x="7668344" y="357301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093296"/>
            <a:ext cx="714375" cy="333375"/>
          </a:xfrm>
          <a:prstGeom prst="rect">
            <a:avLst/>
          </a:prstGeom>
          <a:noFill/>
        </p:spPr>
      </p:pic>
      <p:sp>
        <p:nvSpPr>
          <p:cNvPr id="39" name="Bouton d'action : Aide 38">
            <a:hlinkClick r:id="" action="ppaction://noaction" highlightClick="1"/>
          </p:cNvPr>
          <p:cNvSpPr/>
          <p:nvPr/>
        </p:nvSpPr>
        <p:spPr>
          <a:xfrm>
            <a:off x="1835696" y="306896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  <p:bldLst>
      <p:bldP spid="18" grpId="0"/>
      <p:bldP spid="32" grpId="0"/>
      <p:bldP spid="13" grpId="0"/>
      <p:bldP spid="6" grpId="0" animBg="1"/>
      <p:bldP spid="17" grpId="0" animBg="1"/>
      <p:bldP spid="19" grpId="0"/>
      <p:bldP spid="15" grpId="0" animBg="1"/>
      <p:bldP spid="11" grpId="0"/>
      <p:bldP spid="10" grpId="0" animBg="1"/>
      <p:bldP spid="23" grpId="0" animBg="1"/>
      <p:bldP spid="22" grpId="0"/>
      <p:bldP spid="28" grpId="0"/>
      <p:bldP spid="27" grpId="0" animBg="1"/>
      <p:bldP spid="31" grpId="0" animBg="1"/>
      <p:bldP spid="34" grpId="0"/>
      <p:bldP spid="35" grpId="0" animBg="1"/>
      <p:bldP spid="36" grpId="0"/>
      <p:bldP spid="37" grpId="0" animBg="1"/>
      <p:bldP spid="40" grpId="0"/>
      <p:bldP spid="43" grpId="0"/>
      <p:bldP spid="44" grpId="0" animBg="1"/>
      <p:bldP spid="46" grpId="0"/>
      <p:bldP spid="47" grpId="0" animBg="1"/>
      <p:bldP spid="53" grpId="0"/>
      <p:bldP spid="54" grpId="0" animBg="1"/>
      <p:bldP spid="50" grpId="0"/>
      <p:bldP spid="51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548680"/>
            <a:ext cx="507709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A quelle heure le boulanger a-t-il entendu du bruit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1600" y="1628800"/>
            <a:ext cx="274036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Qu’a-t-il servi à l’éléphant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71600" y="2852936"/>
            <a:ext cx="181722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Qui a-t-il 	alerté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99592" y="4077072"/>
            <a:ext cx="5209183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Combien de voitures de patrouille sont-elles venues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71600" y="5301208"/>
            <a:ext cx="3276474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Qui est venu récupérer l’animal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4" name="Rectangle 23">
            <a:hlinkClick r:id="" action="ppaction://noaction" highlightClick="1"/>
          </p:cNvPr>
          <p:cNvSpPr/>
          <p:nvPr/>
        </p:nvSpPr>
        <p:spPr>
          <a:xfrm>
            <a:off x="-1297160" y="548680"/>
            <a:ext cx="10441160" cy="75334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hlinkClick r:id="rId2" action="ppaction://hlinksldjump"/>
          </p:cNvPr>
          <p:cNvSpPr txBox="1"/>
          <p:nvPr/>
        </p:nvSpPr>
        <p:spPr>
          <a:xfrm>
            <a:off x="899592" y="980728"/>
            <a:ext cx="129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 heures</a:t>
            </a:r>
            <a:endParaRPr lang="fr-FR" dirty="0"/>
          </a:p>
        </p:txBody>
      </p:sp>
      <p:sp>
        <p:nvSpPr>
          <p:cNvPr id="5" name="ZoneTexte 4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059832" y="980728"/>
            <a:ext cx="1500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quatre heures</a:t>
            </a:r>
            <a:endParaRPr lang="fr-FR" dirty="0"/>
          </a:p>
        </p:txBody>
      </p:sp>
      <p:sp>
        <p:nvSpPr>
          <p:cNvPr id="6" name="ZoneTexte 5">
            <a:hlinkClick r:id="" action="ppaction://hlinkshowjump?jump=previousslide"/>
          </p:cNvPr>
          <p:cNvSpPr txBox="1"/>
          <p:nvPr/>
        </p:nvSpPr>
        <p:spPr>
          <a:xfrm>
            <a:off x="5292080" y="980728"/>
            <a:ext cx="1273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cinq heures</a:t>
            </a:r>
            <a:endParaRPr lang="fr-FR" dirty="0"/>
          </a:p>
        </p:txBody>
      </p:sp>
      <p:sp>
        <p:nvSpPr>
          <p:cNvPr id="8" name="ZoneTexte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971600" y="2132856"/>
            <a:ext cx="1534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pains frais</a:t>
            </a:r>
            <a:endParaRPr lang="fr-FR" dirty="0"/>
          </a:p>
        </p:txBody>
      </p:sp>
      <p:sp>
        <p:nvSpPr>
          <p:cNvPr id="9" name="ZoneTexte 8">
            <a:hlinkClick r:id="" action="ppaction://hlinkshowjump?jump=previousslide"/>
          </p:cNvPr>
          <p:cNvSpPr txBox="1"/>
          <p:nvPr/>
        </p:nvSpPr>
        <p:spPr>
          <a:xfrm>
            <a:off x="3131840" y="2132856"/>
            <a:ext cx="1490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croissants</a:t>
            </a:r>
            <a:endParaRPr lang="fr-FR" dirty="0"/>
          </a:p>
        </p:txBody>
      </p:sp>
      <p:sp>
        <p:nvSpPr>
          <p:cNvPr id="10" name="ZoneTexte 9">
            <a:hlinkClick r:id="" action="ppaction://hlinkshowjump?jump=previousslide"/>
          </p:cNvPr>
          <p:cNvSpPr txBox="1"/>
          <p:nvPr/>
        </p:nvSpPr>
        <p:spPr>
          <a:xfrm>
            <a:off x="5292080" y="2132856"/>
            <a:ext cx="2145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pains aux raisins </a:t>
            </a:r>
            <a:endParaRPr lang="fr-FR" dirty="0"/>
          </a:p>
        </p:txBody>
      </p:sp>
      <p:sp>
        <p:nvSpPr>
          <p:cNvPr id="12" name="ZoneTexte 11">
            <a:hlinkClick r:id="" action="ppaction://hlinkshowjump?jump=previousslide"/>
          </p:cNvPr>
          <p:cNvSpPr txBox="1"/>
          <p:nvPr/>
        </p:nvSpPr>
        <p:spPr>
          <a:xfrm>
            <a:off x="1043608" y="3284984"/>
            <a:ext cx="73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zoo</a:t>
            </a:r>
            <a:endParaRPr lang="fr-FR" dirty="0"/>
          </a:p>
        </p:txBody>
      </p:sp>
      <p:sp>
        <p:nvSpPr>
          <p:cNvPr id="13" name="ZoneTexte 12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3131840" y="3212976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police</a:t>
            </a:r>
            <a:endParaRPr lang="fr-FR" dirty="0"/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5292080" y="3212976"/>
            <a:ext cx="142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vétérinaire</a:t>
            </a:r>
            <a:endParaRPr lang="fr-FR" dirty="0"/>
          </a:p>
        </p:txBody>
      </p:sp>
      <p:sp>
        <p:nvSpPr>
          <p:cNvPr id="17" name="ZoneTexte 16">
            <a:hlinkClick r:id="" action="ppaction://hlinkshowjump?jump=previousslide"/>
          </p:cNvPr>
          <p:cNvSpPr txBox="1"/>
          <p:nvPr/>
        </p:nvSpPr>
        <p:spPr>
          <a:xfrm>
            <a:off x="971600" y="450912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</a:t>
            </a:r>
            <a:endParaRPr lang="fr-FR" dirty="0"/>
          </a:p>
        </p:txBody>
      </p:sp>
      <p:sp>
        <p:nvSpPr>
          <p:cNvPr id="18" name="ZoneTexte 17">
            <a:hlinkClick r:id="" action="ppaction://hlinkshowjump?jump=previousslide"/>
          </p:cNvPr>
          <p:cNvSpPr txBox="1"/>
          <p:nvPr/>
        </p:nvSpPr>
        <p:spPr>
          <a:xfrm>
            <a:off x="3059832" y="450912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deux</a:t>
            </a:r>
            <a:endParaRPr lang="fr-FR" dirty="0"/>
          </a:p>
        </p:txBody>
      </p:sp>
      <p:sp>
        <p:nvSpPr>
          <p:cNvPr id="19" name="ZoneTexte 18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5220072" y="4581128"/>
            <a:ext cx="602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trois</a:t>
            </a:r>
            <a:endParaRPr lang="fr-FR" dirty="0"/>
          </a:p>
        </p:txBody>
      </p:sp>
      <p:sp>
        <p:nvSpPr>
          <p:cNvPr id="21" name="ZoneTexte 20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899592" y="5949280"/>
            <a:ext cx="1525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propriétaire</a:t>
            </a:r>
            <a:endParaRPr lang="fr-FR" dirty="0"/>
          </a:p>
        </p:txBody>
      </p:sp>
      <p:sp>
        <p:nvSpPr>
          <p:cNvPr id="22" name="ZoneTexte 21">
            <a:hlinkClick r:id="" action="ppaction://hlinkshowjump?jump=previousslide"/>
          </p:cNvPr>
          <p:cNvSpPr txBox="1"/>
          <p:nvPr/>
        </p:nvSpPr>
        <p:spPr>
          <a:xfrm>
            <a:off x="3131840" y="5949280"/>
            <a:ext cx="107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l’apprenti</a:t>
            </a:r>
            <a:endParaRPr lang="fr-FR" dirty="0"/>
          </a:p>
        </p:txBody>
      </p:sp>
      <p:sp>
        <p:nvSpPr>
          <p:cNvPr id="23" name="ZoneTexte 22">
            <a:hlinkClick r:id="" action="ppaction://hlinkshowjump?jump=previousslide"/>
          </p:cNvPr>
          <p:cNvSpPr txBox="1"/>
          <p:nvPr/>
        </p:nvSpPr>
        <p:spPr>
          <a:xfrm>
            <a:off x="5292080" y="5949280"/>
            <a:ext cx="9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client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699792" y="0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CLIQUER SUR LA BONNE REPONSE</a:t>
            </a:r>
            <a:endParaRPr lang="fr-FR" dirty="0"/>
          </a:p>
        </p:txBody>
      </p:sp>
      <p:pic>
        <p:nvPicPr>
          <p:cNvPr id="26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6093296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7" grpId="0"/>
      <p:bldP spid="18" grpId="0"/>
      <p:bldP spid="19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oneTexte 26"/>
          <p:cNvSpPr txBox="1"/>
          <p:nvPr/>
        </p:nvSpPr>
        <p:spPr>
          <a:xfrm>
            <a:off x="7812360" y="314096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n’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1907704" y="4509120"/>
            <a:ext cx="487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ces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5940152" y="364502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que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635896" y="36450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dans</a:t>
            </a:r>
            <a:endParaRPr lang="fr-FR" dirty="0"/>
          </a:p>
        </p:txBody>
      </p:sp>
      <p:sp>
        <p:nvSpPr>
          <p:cNvPr id="33" name="Bouton d'action : Aide 32">
            <a:hlinkClick r:id="" action="ppaction://noaction" highlightClick="1"/>
          </p:cNvPr>
          <p:cNvSpPr/>
          <p:nvPr/>
        </p:nvSpPr>
        <p:spPr>
          <a:xfrm>
            <a:off x="3779912" y="3645024"/>
            <a:ext cx="288032" cy="36004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491880" y="1700808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sa</a:t>
            </a:r>
            <a:endParaRPr lang="fr-FR" dirty="0"/>
          </a:p>
        </p:txBody>
      </p:sp>
      <p:pic>
        <p:nvPicPr>
          <p:cNvPr id="47" name="Image 4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51920" y="5058000"/>
            <a:ext cx="1800000" cy="180000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635896" y="332656"/>
            <a:ext cx="2704779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Le bébé pressé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1115616" y="1700808"/>
            <a:ext cx="242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Monsieur X transportait</a:t>
            </a:r>
            <a:endParaRPr lang="fr-FR" dirty="0"/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Bouton d'action : Aide 6">
            <a:hlinkClick r:id="" action="ppaction://noaction" highlightClick="1"/>
          </p:cNvPr>
          <p:cNvSpPr/>
          <p:nvPr/>
        </p:nvSpPr>
        <p:spPr>
          <a:xfrm>
            <a:off x="3491880" y="170080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51920" y="1700808"/>
            <a:ext cx="235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femme à la clinique car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6156176" y="1700808"/>
            <a:ext cx="521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elle</a:t>
            </a:r>
            <a:endParaRPr lang="fr-FR" dirty="0"/>
          </a:p>
        </p:txBody>
      </p:sp>
      <p:sp>
        <p:nvSpPr>
          <p:cNvPr id="11" name="Bouton d'action : Aide 10">
            <a:hlinkClick r:id="" action="ppaction://noaction" highlightClick="1"/>
          </p:cNvPr>
          <p:cNvSpPr/>
          <p:nvPr/>
        </p:nvSpPr>
        <p:spPr>
          <a:xfrm>
            <a:off x="6228184" y="170080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588224" y="1700808"/>
            <a:ext cx="177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était sur le point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115616" y="2204864"/>
            <a:ext cx="134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d’accoucher.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2483768" y="2204864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</a:t>
            </a:r>
            <a:endParaRPr lang="fr-FR" dirty="0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2483768" y="22048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2843808" y="2204864"/>
            <a:ext cx="3177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clinique étant située à 20 km de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5940152" y="220486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leur</a:t>
            </a:r>
            <a:endParaRPr lang="fr-FR" dirty="0"/>
          </a:p>
        </p:txBody>
      </p:sp>
      <p:sp>
        <p:nvSpPr>
          <p:cNvPr id="18" name="Bouton d'action : Aide 17">
            <a:hlinkClick r:id="" action="ppaction://noaction" highlightClick="1"/>
          </p:cNvPr>
          <p:cNvSpPr/>
          <p:nvPr/>
        </p:nvSpPr>
        <p:spPr>
          <a:xfrm>
            <a:off x="6012160" y="220486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6372200" y="2204864"/>
            <a:ext cx="1523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domicile, M. X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1115616" y="2708920"/>
            <a:ext cx="154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prit sa voiture.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1187624" y="314096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En</a:t>
            </a:r>
            <a:endParaRPr lang="fr-FR" dirty="0"/>
          </a:p>
        </p:txBody>
      </p:sp>
      <p:sp>
        <p:nvSpPr>
          <p:cNvPr id="22" name="Bouton d'action : Aide 21">
            <a:hlinkClick r:id="" action="ppaction://noaction" highlightClick="1"/>
          </p:cNvPr>
          <p:cNvSpPr/>
          <p:nvPr/>
        </p:nvSpPr>
        <p:spPr>
          <a:xfrm>
            <a:off x="1187624" y="314096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1547664" y="3140968"/>
            <a:ext cx="474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pleine campagne, le pneu arrière creva. Le bébé,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228184" y="3140968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</a:t>
            </a:r>
            <a:endParaRPr lang="fr-FR" dirty="0"/>
          </a:p>
        </p:txBody>
      </p:sp>
      <p:sp>
        <p:nvSpPr>
          <p:cNvPr id="25" name="Bouton d'action : Aide 24">
            <a:hlinkClick r:id="" action="ppaction://noaction" highlightClick="1"/>
          </p:cNvPr>
          <p:cNvSpPr/>
          <p:nvPr/>
        </p:nvSpPr>
        <p:spPr>
          <a:xfrm>
            <a:off x="6300192" y="314096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6660232" y="3140968"/>
            <a:ext cx="11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petite fille</a:t>
            </a:r>
            <a:endParaRPr lang="fr-FR" dirty="0"/>
          </a:p>
        </p:txBody>
      </p:sp>
      <p:sp>
        <p:nvSpPr>
          <p:cNvPr id="28" name="Bouton d'action : Aide 27">
            <a:hlinkClick r:id="" action="ppaction://noaction" highlightClick="1"/>
          </p:cNvPr>
          <p:cNvSpPr/>
          <p:nvPr/>
        </p:nvSpPr>
        <p:spPr>
          <a:xfrm>
            <a:off x="7812360" y="3069000"/>
            <a:ext cx="36004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8172400" y="31409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1115616" y="3645024"/>
            <a:ext cx="26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pu attendre et est née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139952" y="3645024"/>
            <a:ext cx="191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voiture pendant</a:t>
            </a:r>
            <a:endParaRPr lang="fr-FR" dirty="0"/>
          </a:p>
        </p:txBody>
      </p:sp>
      <p:sp>
        <p:nvSpPr>
          <p:cNvPr id="36" name="Bouton d'action : Aide 35">
            <a:hlinkClick r:id="" action="ppaction://noaction" highlightClick="1"/>
          </p:cNvPr>
          <p:cNvSpPr/>
          <p:nvPr/>
        </p:nvSpPr>
        <p:spPr>
          <a:xfrm>
            <a:off x="6012160" y="364502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6372200" y="3645024"/>
            <a:ext cx="183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papa changeait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1115616" y="4077072"/>
            <a:ext cx="89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roue.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187624" y="4509120"/>
            <a:ext cx="84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Malgré</a:t>
            </a:r>
            <a:endParaRPr lang="fr-FR" dirty="0"/>
          </a:p>
        </p:txBody>
      </p:sp>
      <p:sp>
        <p:nvSpPr>
          <p:cNvPr id="41" name="Bouton d'action : Aide 40">
            <a:hlinkClick r:id="" action="ppaction://noaction" highlightClick="1"/>
          </p:cNvPr>
          <p:cNvSpPr/>
          <p:nvPr/>
        </p:nvSpPr>
        <p:spPr>
          <a:xfrm>
            <a:off x="1979712" y="450912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2339752" y="4509120"/>
            <a:ext cx="314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péripéties, la maman et le bébé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5364088" y="450912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</a:t>
            </a:r>
            <a:endParaRPr lang="fr-FR" dirty="0"/>
          </a:p>
        </p:txBody>
      </p:sp>
      <p:sp>
        <p:nvSpPr>
          <p:cNvPr id="44" name="Bouton d'action : Aide 43">
            <a:hlinkClick r:id="" action="ppaction://noaction" highlightClick="1"/>
          </p:cNvPr>
          <p:cNvSpPr/>
          <p:nvPr/>
        </p:nvSpPr>
        <p:spPr>
          <a:xfrm>
            <a:off x="5436096" y="450912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796136" y="4509120"/>
            <a:ext cx="141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portent bien.</a:t>
            </a:r>
            <a:endParaRPr lang="fr-FR" dirty="0"/>
          </a:p>
        </p:txBody>
      </p:sp>
      <p:pic>
        <p:nvPicPr>
          <p:cNvPr id="46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37312"/>
            <a:ext cx="714375" cy="333375"/>
          </a:xfrm>
          <a:prstGeom prst="rect">
            <a:avLst/>
          </a:prstGeom>
          <a:noFill/>
        </p:spPr>
      </p:pic>
      <p:pic>
        <p:nvPicPr>
          <p:cNvPr id="4098" name="Picture 2" descr="Avant retouches par Théo La Photo">
            <a:hlinkClick r:id="rId4" tooltip="Avant retouches par Théo La Photo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00" y="-1739900"/>
            <a:ext cx="2286000" cy="1533525"/>
          </a:xfrm>
          <a:prstGeom prst="rect">
            <a:avLst/>
          </a:prstGeom>
          <a:noFill/>
        </p:spPr>
      </p:pic>
      <p:pic>
        <p:nvPicPr>
          <p:cNvPr id="4100" name="Picture 4" descr="Avant retouches par Théo La Photo">
            <a:hlinkClick r:id="rId4" tooltip="Avant retouches par Théo La Photo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286000" cy="1533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27" grpId="0"/>
      <p:bldP spid="40" grpId="0"/>
      <p:bldP spid="35" grpId="0"/>
      <p:bldP spid="31" grpId="0"/>
      <p:bldP spid="33" grpId="0" animBg="1"/>
      <p:bldP spid="6" grpId="0"/>
      <p:bldP spid="7" grpId="0" animBg="1"/>
      <p:bldP spid="10" grpId="0"/>
      <p:bldP spid="11" grpId="0" animBg="1"/>
      <p:bldP spid="14" grpId="0"/>
      <p:bldP spid="15" grpId="0" animBg="1"/>
      <p:bldP spid="17" grpId="0"/>
      <p:bldP spid="18" grpId="0" animBg="1"/>
      <p:bldP spid="21" grpId="0"/>
      <p:bldP spid="22" grpId="0" animBg="1"/>
      <p:bldP spid="24" grpId="0"/>
      <p:bldP spid="25" grpId="0" animBg="1"/>
      <p:bldP spid="28" grpId="0" animBg="1"/>
      <p:bldP spid="36" grpId="0" animBg="1"/>
      <p:bldP spid="41" grpId="0" animBg="1"/>
      <p:bldP spid="43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548680"/>
            <a:ext cx="387785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 quelle distance se trouve la clinique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971600" y="1988840"/>
            <a:ext cx="3337388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Qu’est-il arrivé pendant le trajet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99592" y="3645024"/>
            <a:ext cx="1990288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Où est né le bébé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4" name="Rectangle 13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hlinkshowjump?jump=previousslide"/>
          </p:cNvPr>
          <p:cNvSpPr txBox="1"/>
          <p:nvPr/>
        </p:nvSpPr>
        <p:spPr>
          <a:xfrm>
            <a:off x="971600" y="1052736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 km</a:t>
            </a:r>
            <a:endParaRPr lang="fr-FR" dirty="0"/>
          </a:p>
        </p:txBody>
      </p:sp>
      <p:sp>
        <p:nvSpPr>
          <p:cNvPr id="4" name="ZoneTexte 3">
            <a:hlinkClick r:id="" action="ppaction://hlinkshowjump?jump=previousslide"/>
          </p:cNvPr>
          <p:cNvSpPr txBox="1"/>
          <p:nvPr/>
        </p:nvSpPr>
        <p:spPr>
          <a:xfrm>
            <a:off x="2843808" y="1052736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18 km</a:t>
            </a:r>
            <a:endParaRPr lang="fr-FR" dirty="0"/>
          </a:p>
        </p:txBody>
      </p:sp>
      <p:sp>
        <p:nvSpPr>
          <p:cNvPr id="5" name="ZoneTexte 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4572000" y="1052736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 km</a:t>
            </a:r>
            <a:endParaRPr lang="fr-FR" dirty="0"/>
          </a:p>
        </p:txBody>
      </p:sp>
      <p:sp>
        <p:nvSpPr>
          <p:cNvPr id="7" name="ZoneTexte 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2564904"/>
            <a:ext cx="1509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crevaison</a:t>
            </a:r>
            <a:endParaRPr lang="fr-FR" dirty="0"/>
          </a:p>
        </p:txBody>
      </p:sp>
      <p:sp>
        <p:nvSpPr>
          <p:cNvPr id="8" name="ZoneTexte 7">
            <a:hlinkClick r:id="" action="ppaction://hlinkshowjump?jump=previousslide"/>
          </p:cNvPr>
          <p:cNvSpPr txBox="1"/>
          <p:nvPr/>
        </p:nvSpPr>
        <p:spPr>
          <a:xfrm>
            <a:off x="3059832" y="2564904"/>
            <a:ext cx="217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panne d’essence</a:t>
            </a:r>
            <a:endParaRPr lang="fr-FR" dirty="0"/>
          </a:p>
        </p:txBody>
      </p:sp>
      <p:sp>
        <p:nvSpPr>
          <p:cNvPr id="9" name="ZoneTexte 8">
            <a:hlinkClick r:id="" action="ppaction://hlinkshowjump?jump=previousslide"/>
          </p:cNvPr>
          <p:cNvSpPr txBox="1"/>
          <p:nvPr/>
        </p:nvSpPr>
        <p:spPr>
          <a:xfrm>
            <a:off x="5652120" y="2564904"/>
            <a:ext cx="222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panne de voiture</a:t>
            </a:r>
            <a:endParaRPr lang="fr-FR" dirty="0"/>
          </a:p>
        </p:txBody>
      </p:sp>
      <p:sp>
        <p:nvSpPr>
          <p:cNvPr id="11" name="ZoneTexte 10">
            <a:hlinkClick r:id="" action="ppaction://hlinkshowjump?jump=previousslide"/>
          </p:cNvPr>
          <p:cNvSpPr txBox="1"/>
          <p:nvPr/>
        </p:nvSpPr>
        <p:spPr>
          <a:xfrm>
            <a:off x="1043608" y="4149080"/>
            <a:ext cx="1324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À la clinique</a:t>
            </a:r>
            <a:endParaRPr lang="fr-FR" dirty="0"/>
          </a:p>
        </p:txBody>
      </p:sp>
      <p:sp>
        <p:nvSpPr>
          <p:cNvPr id="12" name="ZoneTexte 11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131840" y="4149080"/>
            <a:ext cx="158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la voiture</a:t>
            </a:r>
            <a:endParaRPr lang="fr-FR" dirty="0"/>
          </a:p>
        </p:txBody>
      </p:sp>
      <p:sp>
        <p:nvSpPr>
          <p:cNvPr id="13" name="ZoneTexte 12">
            <a:hlinkClick r:id="" action="ppaction://hlinkshowjump?jump=previousslide"/>
          </p:cNvPr>
          <p:cNvSpPr txBox="1"/>
          <p:nvPr/>
        </p:nvSpPr>
        <p:spPr>
          <a:xfrm>
            <a:off x="5724128" y="414908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Dans un champ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99592" y="5085184"/>
            <a:ext cx="4265976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Comment se portent le bébé et la maman ?</a:t>
            </a:r>
            <a:endParaRPr lang="fr-FR" dirty="0">
              <a:solidFill>
                <a:srgbClr val="7030A0"/>
              </a:solidFill>
            </a:endParaRPr>
          </a:p>
        </p:txBody>
      </p:sp>
      <p:pic>
        <p:nvPicPr>
          <p:cNvPr id="16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6237312"/>
            <a:ext cx="714375" cy="333375"/>
          </a:xfrm>
          <a:prstGeom prst="rect">
            <a:avLst/>
          </a:prstGeom>
          <a:noFill/>
        </p:spPr>
      </p:pic>
      <p:sp>
        <p:nvSpPr>
          <p:cNvPr id="17" name="ZoneTexte 16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5589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bien</a:t>
            </a:r>
            <a:endParaRPr lang="fr-FR" dirty="0"/>
          </a:p>
        </p:txBody>
      </p:sp>
      <p:sp>
        <p:nvSpPr>
          <p:cNvPr id="18" name="ZoneTexte 17">
            <a:hlinkClick r:id="" action="ppaction://hlinkshowjump?jump=previousslide"/>
          </p:cNvPr>
          <p:cNvSpPr txBox="1"/>
          <p:nvPr/>
        </p:nvSpPr>
        <p:spPr>
          <a:xfrm>
            <a:off x="2915816" y="5589240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1" grpId="0"/>
      <p:bldP spid="12" grpId="0"/>
      <p:bldP spid="13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611560" y="4653136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508104" y="19888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868144" y="1988840"/>
            <a:ext cx="2399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beauté venant de notre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979712" y="1988840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ne</a:t>
            </a:r>
            <a:endParaRPr lang="fr-FR" dirty="0"/>
          </a:p>
        </p:txBody>
      </p:sp>
      <p:pic>
        <p:nvPicPr>
          <p:cNvPr id="43" name="Image 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95936" y="5058000"/>
            <a:ext cx="1800000" cy="1800000"/>
          </a:xfrm>
          <a:prstGeom prst="rect">
            <a:avLst/>
          </a:prstGeom>
        </p:spPr>
      </p:pic>
      <p:sp>
        <p:nvSpPr>
          <p:cNvPr id="42" name="ZoneTexte 41"/>
          <p:cNvSpPr txBox="1"/>
          <p:nvPr/>
        </p:nvSpPr>
        <p:spPr>
          <a:xfrm>
            <a:off x="3635896" y="4653136"/>
            <a:ext cx="291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mécontentement des clients.</a:t>
            </a:r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2267744" y="476672"/>
            <a:ext cx="4363695" cy="5847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3200" b="1" dirty="0" smtClean="0"/>
              <a:t>Attention à la traduction</a:t>
            </a:r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988840"/>
            <a:ext cx="1601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soviétiques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339752" y="1988840"/>
            <a:ext cx="3221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veulent plus acheter de produits</a:t>
            </a:r>
            <a:endParaRPr lang="fr-FR" dirty="0"/>
          </a:p>
        </p:txBody>
      </p:sp>
      <p:pic>
        <p:nvPicPr>
          <p:cNvPr id="2050" name="Picture 2" descr="parfumerie par magnaram">
            <a:hlinkClick r:id="rId3" tooltip="parfumerie par magnaram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0"/>
            <a:ext cx="2286000" cy="1409700"/>
          </a:xfrm>
          <a:prstGeom prst="rect">
            <a:avLst/>
          </a:prstGeom>
          <a:noFill/>
        </p:spPr>
      </p:pic>
      <p:sp>
        <p:nvSpPr>
          <p:cNvPr id="9" name="Rectangle 8">
            <a:hlinkClick r:id="" action="ppaction://noaction" highlightClick="1"/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Bouton d'action : Aide 4">
            <a:hlinkClick r:id="" action="ppaction://noaction" highlightClick="1"/>
          </p:cNvPr>
          <p:cNvSpPr/>
          <p:nvPr/>
        </p:nvSpPr>
        <p:spPr>
          <a:xfrm>
            <a:off x="1979712" y="198884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Bouton d'action : Aide 10">
            <a:hlinkClick r:id="" action="ppaction://noaction" highlightClick="1"/>
          </p:cNvPr>
          <p:cNvSpPr/>
          <p:nvPr/>
        </p:nvSpPr>
        <p:spPr>
          <a:xfrm>
            <a:off x="5508104" y="198884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67544" y="2420888"/>
            <a:ext cx="4948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pays. En effet, des clients de parfumeries vendant 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292080" y="2420888"/>
            <a:ext cx="511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</a:t>
            </a:r>
            <a:endParaRPr lang="fr-FR" dirty="0"/>
          </a:p>
        </p:txBody>
      </p:sp>
      <p:sp>
        <p:nvSpPr>
          <p:cNvPr id="15" name="Bouton d'action : Aide 14">
            <a:hlinkClick r:id="" action="ppaction://noaction" highlightClick="1"/>
          </p:cNvPr>
          <p:cNvSpPr/>
          <p:nvPr/>
        </p:nvSpPr>
        <p:spPr>
          <a:xfrm>
            <a:off x="5364088" y="242088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724128" y="2420888"/>
            <a:ext cx="2119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produits français ont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7740352" y="242088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eu</a:t>
            </a:r>
            <a:endParaRPr lang="fr-FR" dirty="0"/>
          </a:p>
        </p:txBody>
      </p:sp>
      <p:sp>
        <p:nvSpPr>
          <p:cNvPr id="19" name="Bouton d'action : Aide 18">
            <a:hlinkClick r:id="" action="ppaction://noaction" highlightClick="1"/>
          </p:cNvPr>
          <p:cNvSpPr/>
          <p:nvPr/>
        </p:nvSpPr>
        <p:spPr>
          <a:xfrm>
            <a:off x="7812360" y="242088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467544" y="2852936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quelques surprises.</a:t>
            </a:r>
            <a:endParaRPr lang="fr-FR" dirty="0"/>
          </a:p>
        </p:txBody>
      </p:sp>
      <p:pic>
        <p:nvPicPr>
          <p:cNvPr id="21" name="Picture 2" descr="C:\Users\michèle\Desktop\Maindroite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00" y="6237312"/>
            <a:ext cx="714375" cy="333375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539552" y="3284984"/>
            <a:ext cx="188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ne sait encore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2411760" y="328498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s’</a:t>
            </a:r>
            <a:endParaRPr lang="fr-FR" dirty="0"/>
          </a:p>
        </p:txBody>
      </p:sp>
      <p:sp>
        <p:nvSpPr>
          <p:cNvPr id="24" name="Bouton d'action : Aide 23">
            <a:hlinkClick r:id="" action="ppaction://noaction" highlightClick="1"/>
          </p:cNvPr>
          <p:cNvSpPr/>
          <p:nvPr/>
        </p:nvSpPr>
        <p:spPr>
          <a:xfrm>
            <a:off x="2339752" y="3284984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2627784" y="3284984"/>
            <a:ext cx="5457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ils n’ont pas bien lu le mode d’emploi ou si la traduction </a:t>
            </a:r>
            <a:endParaRPr lang="fr-FR" dirty="0"/>
          </a:p>
        </p:txBody>
      </p:sp>
      <p:sp>
        <p:nvSpPr>
          <p:cNvPr id="27" name="ZoneTexte 26"/>
          <p:cNvSpPr txBox="1"/>
          <p:nvPr/>
        </p:nvSpPr>
        <p:spPr>
          <a:xfrm>
            <a:off x="539552" y="3717032"/>
            <a:ext cx="77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n’était</a:t>
            </a:r>
            <a:endParaRPr lang="fr-FR" dirty="0"/>
          </a:p>
        </p:txBody>
      </p:sp>
      <p:sp>
        <p:nvSpPr>
          <p:cNvPr id="28" name="ZoneTexte 27"/>
          <p:cNvSpPr txBox="1"/>
          <p:nvPr/>
        </p:nvSpPr>
        <p:spPr>
          <a:xfrm>
            <a:off x="1259632" y="371703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</a:t>
            </a:r>
            <a:endParaRPr lang="fr-FR" dirty="0"/>
          </a:p>
        </p:txBody>
      </p:sp>
      <p:sp>
        <p:nvSpPr>
          <p:cNvPr id="29" name="Bouton d'action : Aide 28">
            <a:hlinkClick r:id="" action="ppaction://noaction" highlightClick="1"/>
          </p:cNvPr>
          <p:cNvSpPr/>
          <p:nvPr/>
        </p:nvSpPr>
        <p:spPr>
          <a:xfrm>
            <a:off x="1331640" y="371703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691680" y="3717032"/>
            <a:ext cx="2147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claire, toutefois est-il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707904" y="3717032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qu’</a:t>
            </a:r>
            <a:endParaRPr lang="fr-FR" dirty="0"/>
          </a:p>
        </p:txBody>
      </p:sp>
      <p:sp>
        <p:nvSpPr>
          <p:cNvPr id="32" name="Bouton d'action : Aide 31">
            <a:hlinkClick r:id="" action="ppaction://noaction" highlightClick="1"/>
          </p:cNvPr>
          <p:cNvSpPr/>
          <p:nvPr/>
        </p:nvSpPr>
        <p:spPr>
          <a:xfrm>
            <a:off x="3779912" y="3717032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4139952" y="3717032"/>
            <a:ext cx="4397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ils ont confondu crème dépilatoire et produit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539552" y="4149080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pour</a:t>
            </a:r>
            <a:endParaRPr lang="fr-FR" dirty="0"/>
          </a:p>
        </p:txBody>
      </p:sp>
      <p:sp>
        <p:nvSpPr>
          <p:cNvPr id="35" name="Bouton d'action : Aide 34">
            <a:hlinkClick r:id="" action="ppaction://noaction" highlightClick="1"/>
          </p:cNvPr>
          <p:cNvSpPr/>
          <p:nvPr/>
        </p:nvSpPr>
        <p:spPr>
          <a:xfrm>
            <a:off x="683568" y="4149080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043608" y="4149080"/>
            <a:ext cx="2095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fortifier les cheveux.</a:t>
            </a:r>
            <a:endParaRPr lang="fr-FR" dirty="0"/>
          </a:p>
        </p:txBody>
      </p:sp>
      <p:sp>
        <p:nvSpPr>
          <p:cNvPr id="38" name="Bouton d'action : Aide 37">
            <a:hlinkClick r:id="" action="ppaction://noaction" highlightClick="1"/>
          </p:cNvPr>
          <p:cNvSpPr/>
          <p:nvPr/>
        </p:nvSpPr>
        <p:spPr>
          <a:xfrm>
            <a:off x="683568" y="4653136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1043608" y="4653136"/>
            <a:ext cx="235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imagine les résultats et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3275856" y="465313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</a:t>
            </a:r>
            <a:endParaRPr lang="fr-FR" dirty="0"/>
          </a:p>
        </p:txBody>
      </p:sp>
      <p:sp>
        <p:nvSpPr>
          <p:cNvPr id="41" name="Bouton d'action : Aide 40">
            <a:hlinkClick r:id="" action="ppaction://noaction" highlightClick="1"/>
          </p:cNvPr>
          <p:cNvSpPr/>
          <p:nvPr/>
        </p:nvSpPr>
        <p:spPr>
          <a:xfrm>
            <a:off x="3347864" y="4581128"/>
            <a:ext cx="360000" cy="36000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7" grpId="0"/>
      <p:bldP spid="10" grpId="0"/>
      <p:bldP spid="4" grpId="0"/>
      <p:bldP spid="5" grpId="0" animBg="1"/>
      <p:bldP spid="11" grpId="0" animBg="1"/>
      <p:bldP spid="14" grpId="0"/>
      <p:bldP spid="15" grpId="0" animBg="1"/>
      <p:bldP spid="18" grpId="0"/>
      <p:bldP spid="19" grpId="0" animBg="1"/>
      <p:bldP spid="23" grpId="0"/>
      <p:bldP spid="24" grpId="0" animBg="1"/>
      <p:bldP spid="28" grpId="0"/>
      <p:bldP spid="29" grpId="0" animBg="1"/>
      <p:bldP spid="31" grpId="0"/>
      <p:bldP spid="32" grpId="0" animBg="1"/>
      <p:bldP spid="34" grpId="0"/>
      <p:bldP spid="35" grpId="0" animBg="1"/>
      <p:bldP spid="38" grpId="0" animBg="1"/>
      <p:bldP spid="40" grpId="0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692696"/>
            <a:ext cx="441588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Que ne veulent plus acheter les soviétiques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" name="Rectangle 7">
            <a:hlinkClick r:id="" action="ppaction://noaction" highlightClick="1"/>
          </p:cNvPr>
          <p:cNvSpPr/>
          <p:nvPr/>
        </p:nvSpPr>
        <p:spPr>
          <a:xfrm>
            <a:off x="-180528" y="0"/>
            <a:ext cx="9324528" cy="724542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>
            <a:hlinkClick r:id="" action="ppaction://hlinkshowjump?jump=previousslide"/>
          </p:cNvPr>
          <p:cNvSpPr txBox="1"/>
          <p:nvPr/>
        </p:nvSpPr>
        <p:spPr>
          <a:xfrm>
            <a:off x="1043608" y="1196752"/>
            <a:ext cx="1831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médicaments</a:t>
            </a:r>
            <a:endParaRPr lang="fr-FR" dirty="0"/>
          </a:p>
        </p:txBody>
      </p:sp>
      <p:sp>
        <p:nvSpPr>
          <p:cNvPr id="6" name="ZoneTexte 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3347864" y="1196752"/>
            <a:ext cx="235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produits de beauté</a:t>
            </a:r>
            <a:endParaRPr lang="fr-FR" dirty="0"/>
          </a:p>
        </p:txBody>
      </p:sp>
      <p:sp>
        <p:nvSpPr>
          <p:cNvPr id="7" name="ZoneTexte 6">
            <a:hlinkClick r:id="" action="ppaction://hlinkshowjump?jump=previousslide"/>
          </p:cNvPr>
          <p:cNvSpPr txBox="1"/>
          <p:nvPr/>
        </p:nvSpPr>
        <p:spPr>
          <a:xfrm>
            <a:off x="6372200" y="119675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 vins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71600" y="2636912"/>
            <a:ext cx="4769319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Avec quoi ont-ils confondu la crème dépilatoire ?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0" name="ZoneTexte 9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971600" y="3212976"/>
            <a:ext cx="2658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 fortifiant pour cheveux</a:t>
            </a:r>
            <a:endParaRPr lang="fr-FR" dirty="0"/>
          </a:p>
        </p:txBody>
      </p:sp>
      <p:sp>
        <p:nvSpPr>
          <p:cNvPr id="11" name="ZoneTexte 10">
            <a:hlinkClick r:id="" action="ppaction://hlinkshowjump?jump=previousslide"/>
          </p:cNvPr>
          <p:cNvSpPr txBox="1"/>
          <p:nvPr/>
        </p:nvSpPr>
        <p:spPr>
          <a:xfrm>
            <a:off x="3995936" y="3212976"/>
            <a:ext cx="2156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crème </a:t>
            </a:r>
            <a:r>
              <a:rPr lang="fr-FR" dirty="0" err="1" smtClean="0"/>
              <a:t>anti-rides</a:t>
            </a:r>
            <a:endParaRPr lang="fr-FR" dirty="0"/>
          </a:p>
        </p:txBody>
      </p:sp>
      <p:sp>
        <p:nvSpPr>
          <p:cNvPr id="12" name="ZoneTexte 11">
            <a:hlinkClick r:id="" action="ppaction://hlinkshowjump?jump=previousslide"/>
          </p:cNvPr>
          <p:cNvSpPr txBox="1"/>
          <p:nvPr/>
        </p:nvSpPr>
        <p:spPr>
          <a:xfrm>
            <a:off x="6732240" y="3212976"/>
            <a:ext cx="1885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crème solaire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971600" y="4509120"/>
            <a:ext cx="3421771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A votre avis que leur est-il arrivé ? 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14" name="ZoneTexte 13">
            <a:hlinkClick r:id="" action="ppaction://hlinkshowjump?jump=previousslide"/>
          </p:cNvPr>
          <p:cNvSpPr txBox="1"/>
          <p:nvPr/>
        </p:nvSpPr>
        <p:spPr>
          <a:xfrm>
            <a:off x="1043608" y="508518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rien</a:t>
            </a:r>
            <a:endParaRPr lang="fr-FR" dirty="0"/>
          </a:p>
        </p:txBody>
      </p:sp>
      <p:sp>
        <p:nvSpPr>
          <p:cNvPr id="15" name="ZoneTexte 14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2915816" y="5085184"/>
            <a:ext cx="2245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Une perte de cheveux</a:t>
            </a:r>
            <a:endParaRPr lang="fr-FR" dirty="0"/>
          </a:p>
        </p:txBody>
      </p:sp>
      <p:sp>
        <p:nvSpPr>
          <p:cNvPr id="16" name="ZoneTexte 15">
            <a:hlinkClick r:id="" action="ppaction://hlinkshowjump?jump=previousslide"/>
          </p:cNvPr>
          <p:cNvSpPr txBox="1"/>
          <p:nvPr/>
        </p:nvSpPr>
        <p:spPr>
          <a:xfrm>
            <a:off x="5940152" y="5085184"/>
            <a:ext cx="135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boutons</a:t>
            </a:r>
            <a:endParaRPr lang="fr-FR" dirty="0"/>
          </a:p>
        </p:txBody>
      </p:sp>
      <p:pic>
        <p:nvPicPr>
          <p:cNvPr id="17" name="Picture 2" descr="C:\Users\michèle\Desktop\Maindroite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6237312"/>
            <a:ext cx="714375" cy="33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1425</Words>
  <Application>Microsoft Office PowerPoint</Application>
  <PresentationFormat>On-screen Show (4:3)</PresentationFormat>
  <Paragraphs>355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Thème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michèle</dc:creator>
  <cp:lastModifiedBy>Utilisateur</cp:lastModifiedBy>
  <cp:revision>190</cp:revision>
  <dcterms:created xsi:type="dcterms:W3CDTF">2012-01-11T16:14:30Z</dcterms:created>
  <dcterms:modified xsi:type="dcterms:W3CDTF">2012-03-02T19:19:09Z</dcterms:modified>
</cp:coreProperties>
</file>