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6" r:id="rId4"/>
    <p:sldId id="277" r:id="rId5"/>
    <p:sldId id="267" r:id="rId6"/>
    <p:sldId id="272" r:id="rId7"/>
    <p:sldId id="278" r:id="rId8"/>
    <p:sldId id="279" r:id="rId9"/>
    <p:sldId id="280" r:id="rId10"/>
    <p:sldId id="281" r:id="rId11"/>
    <p:sldId id="275" r:id="rId12"/>
    <p:sldId id="276" r:id="rId13"/>
    <p:sldId id="274" r:id="rId14"/>
    <p:sldId id="282" r:id="rId15"/>
    <p:sldId id="283" r:id="rId16"/>
    <p:sldId id="284" r:id="rId17"/>
    <p:sldId id="285" r:id="rId18"/>
    <p:sldId id="287" r:id="rId19"/>
    <p:sldId id="288" r:id="rId20"/>
    <p:sldId id="289" r:id="rId21"/>
    <p:sldId id="273" r:id="rId22"/>
    <p:sldId id="286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259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7C80"/>
    <a:srgbClr val="66FF99"/>
    <a:srgbClr val="66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A1B4-7232-4136-92A5-EA63E297331E}" type="datetimeFigureOut">
              <a:rPr lang="fr-FR" smtClean="0"/>
              <a:pPr/>
              <a:t>26/02/2012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85B2-5C54-4197-8232-A2ADCBA7805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A1B4-7232-4136-92A5-EA63E297331E}" type="datetimeFigureOut">
              <a:rPr lang="fr-FR" smtClean="0"/>
              <a:pPr/>
              <a:t>26/02/2012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85B2-5C54-4197-8232-A2ADCBA7805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A1B4-7232-4136-92A5-EA63E297331E}" type="datetimeFigureOut">
              <a:rPr lang="fr-FR" smtClean="0"/>
              <a:pPr/>
              <a:t>26/02/2012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85B2-5C54-4197-8232-A2ADCBA7805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A1B4-7232-4136-92A5-EA63E297331E}" type="datetimeFigureOut">
              <a:rPr lang="fr-FR" smtClean="0"/>
              <a:pPr/>
              <a:t>26/02/2012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85B2-5C54-4197-8232-A2ADCBA7805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A1B4-7232-4136-92A5-EA63E297331E}" type="datetimeFigureOut">
              <a:rPr lang="fr-FR" smtClean="0"/>
              <a:pPr/>
              <a:t>26/02/2012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85B2-5C54-4197-8232-A2ADCBA7805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A1B4-7232-4136-92A5-EA63E297331E}" type="datetimeFigureOut">
              <a:rPr lang="fr-FR" smtClean="0"/>
              <a:pPr/>
              <a:t>26/02/2012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85B2-5C54-4197-8232-A2ADCBA7805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A1B4-7232-4136-92A5-EA63E297331E}" type="datetimeFigureOut">
              <a:rPr lang="fr-FR" smtClean="0"/>
              <a:pPr/>
              <a:t>26/02/2012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85B2-5C54-4197-8232-A2ADCBA7805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A1B4-7232-4136-92A5-EA63E297331E}" type="datetimeFigureOut">
              <a:rPr lang="fr-FR" smtClean="0"/>
              <a:pPr/>
              <a:t>26/02/2012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85B2-5C54-4197-8232-A2ADCBA7805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A1B4-7232-4136-92A5-EA63E297331E}" type="datetimeFigureOut">
              <a:rPr lang="fr-FR" smtClean="0"/>
              <a:pPr/>
              <a:t>26/02/2012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85B2-5C54-4197-8232-A2ADCBA7805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A1B4-7232-4136-92A5-EA63E297331E}" type="datetimeFigureOut">
              <a:rPr lang="fr-FR" smtClean="0"/>
              <a:pPr/>
              <a:t>26/02/2012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85B2-5C54-4197-8232-A2ADCBA7805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A1B4-7232-4136-92A5-EA63E297331E}" type="datetimeFigureOut">
              <a:rPr lang="fr-FR" smtClean="0"/>
              <a:pPr/>
              <a:t>26/02/2012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85B2-5C54-4197-8232-A2ADCBA7805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8A1B4-7232-4136-92A5-EA63E297331E}" type="datetimeFigureOut">
              <a:rPr lang="fr-FR" smtClean="0"/>
              <a:pPr/>
              <a:t>26/02/2012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885B2-5C54-4197-8232-A2ADCBA7805F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audio" Target="../media/audio3.wav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03848" y="2852936"/>
            <a:ext cx="3100721" cy="1323439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PRONOMS </a:t>
            </a:r>
          </a:p>
          <a:p>
            <a:pPr algn="ctr"/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 Y LUI LEUR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332656"/>
            <a:ext cx="577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Michèle </a:t>
            </a:r>
            <a:r>
              <a:rPr lang="fr-FR" dirty="0" err="1" smtClean="0"/>
              <a:t>Chauvel</a:t>
            </a:r>
            <a:r>
              <a:rPr lang="fr-FR" dirty="0" smtClean="0"/>
              <a:t> et Jacqueline </a:t>
            </a:r>
            <a:r>
              <a:rPr lang="fr-FR" dirty="0" err="1" smtClean="0"/>
              <a:t>Zwobada</a:t>
            </a:r>
            <a:r>
              <a:rPr lang="fr-FR" dirty="0" smtClean="0"/>
              <a:t> </a:t>
            </a:r>
            <a:r>
              <a:rPr lang="fr-FR" dirty="0" err="1" smtClean="0"/>
              <a:t>Rosel</a:t>
            </a:r>
            <a:r>
              <a:rPr lang="fr-FR" dirty="0" smtClean="0"/>
              <a:t> (consultante)</a:t>
            </a:r>
            <a:endParaRPr lang="fr-FR" dirty="0"/>
          </a:p>
        </p:txBody>
      </p:sp>
      <p:sp>
        <p:nvSpPr>
          <p:cNvPr id="6" name="Rectangle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Bouton d'action : Fin 4">
            <a:hlinkClick r:id="" action="ppaction://hlinkshowjump?jump=nextslide" highlightClick="1"/>
          </p:cNvPr>
          <p:cNvSpPr/>
          <p:nvPr/>
        </p:nvSpPr>
        <p:spPr>
          <a:xfrm>
            <a:off x="8172400" y="5877272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7C8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7544" y="764704"/>
            <a:ext cx="5241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Avec les pictogrammes de </a:t>
            </a:r>
            <a:r>
              <a:rPr lang="fr-FR" dirty="0" err="1" smtClean="0"/>
              <a:t>Sclera</a:t>
            </a:r>
            <a:r>
              <a:rPr lang="fr-FR" dirty="0" smtClean="0"/>
              <a:t>, </a:t>
            </a:r>
            <a:r>
              <a:rPr lang="fr-FR" dirty="0" err="1" smtClean="0"/>
              <a:t>Arasaac</a:t>
            </a:r>
            <a:r>
              <a:rPr lang="fr-FR" dirty="0" smtClean="0"/>
              <a:t> et </a:t>
            </a:r>
            <a:r>
              <a:rPr lang="fr-FR" dirty="0" err="1" smtClean="0"/>
              <a:t>Mulberry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1772816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                    </a:t>
            </a:r>
          </a:p>
        </p:txBody>
      </p:sp>
      <p:sp>
        <p:nvSpPr>
          <p:cNvPr id="3" name="Pensées 2"/>
          <p:cNvSpPr/>
          <p:nvPr/>
        </p:nvSpPr>
        <p:spPr>
          <a:xfrm>
            <a:off x="6732240" y="1772816"/>
            <a:ext cx="288000" cy="288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-637321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051720" y="1700808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Il commande un café à la serveuse, il        demande aussi du lait.</a:t>
            </a:r>
            <a:endParaRPr lang="fr-FR" sz="2400" dirty="0"/>
          </a:p>
        </p:txBody>
      </p:sp>
      <p:pic>
        <p:nvPicPr>
          <p:cNvPr id="13" name="Image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920" y="5418000"/>
            <a:ext cx="1440000" cy="144000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3923928" y="332656"/>
            <a:ext cx="172819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demande à qui ?   </a:t>
            </a:r>
            <a:endParaRPr lang="fr-FR" sz="2000" dirty="0"/>
          </a:p>
        </p:txBody>
      </p:sp>
      <p:sp>
        <p:nvSpPr>
          <p:cNvPr id="7" name="Rectangle 6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2915816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lui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5292080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leur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164288" y="270892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aide ?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Bouton d'action : Fin 11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F6B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1772816"/>
            <a:ext cx="6797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Elle va à Paris tous les samedis, elle          va en train.</a:t>
            </a:r>
          </a:p>
        </p:txBody>
      </p:sp>
      <p:sp>
        <p:nvSpPr>
          <p:cNvPr id="3" name="Pensées 2"/>
          <p:cNvSpPr/>
          <p:nvPr/>
        </p:nvSpPr>
        <p:spPr>
          <a:xfrm>
            <a:off x="5868144" y="1844824"/>
            <a:ext cx="288000" cy="288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699792" y="83671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>
              <a:snd r:embed="rId2" name="chimes.wav"/>
            </a:hlinkClick>
          </p:cNvPr>
          <p:cNvSpPr/>
          <p:nvPr/>
        </p:nvSpPr>
        <p:spPr>
          <a:xfrm>
            <a:off x="2915816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y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292080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en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092280" y="270892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aide ?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Bouton d'action : Fin 11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51920" y="5418000"/>
            <a:ext cx="1440000" cy="1440000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3419872" y="332656"/>
            <a:ext cx="230425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va où ?   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F6B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1772816"/>
            <a:ext cx="7450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Elle revient de Paris, elle         revient toujours à six heures.</a:t>
            </a:r>
          </a:p>
        </p:txBody>
      </p:sp>
      <p:sp>
        <p:nvSpPr>
          <p:cNvPr id="3" name="Pensées 2"/>
          <p:cNvSpPr/>
          <p:nvPr/>
        </p:nvSpPr>
        <p:spPr>
          <a:xfrm>
            <a:off x="4499992" y="1844824"/>
            <a:ext cx="288000" cy="288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699792" y="83671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pic>
        <p:nvPicPr>
          <p:cNvPr id="21" name="Image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920" y="5418000"/>
            <a:ext cx="1440000" cy="1440000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3851920" y="260648"/>
            <a:ext cx="194421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revient d’où ?   </a:t>
            </a:r>
            <a:endParaRPr lang="fr-FR" sz="2000" dirty="0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915816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y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en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308304" y="270892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aide ?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Bouton d'action : Fin 11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F6BB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1772816"/>
            <a:ext cx="6978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Il pense à son jardin, il aimerait      mettre de nouvelles</a:t>
            </a:r>
          </a:p>
          <a:p>
            <a:r>
              <a:rPr lang="fr-FR" sz="2400" dirty="0" smtClean="0"/>
              <a:t>fleurs.                       </a:t>
            </a:r>
          </a:p>
        </p:txBody>
      </p:sp>
      <p:sp>
        <p:nvSpPr>
          <p:cNvPr id="3" name="Pensées 2"/>
          <p:cNvSpPr/>
          <p:nvPr/>
        </p:nvSpPr>
        <p:spPr>
          <a:xfrm>
            <a:off x="5148064" y="1844824"/>
            <a:ext cx="288000" cy="288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-540568" y="0"/>
            <a:ext cx="10009112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920" y="5418000"/>
            <a:ext cx="1440000" cy="1440000"/>
          </a:xfrm>
          <a:prstGeom prst="rect">
            <a:avLst/>
          </a:prstGeom>
        </p:spPr>
      </p:pic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8317432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3419872" y="332656"/>
            <a:ext cx="230425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 smtClean="0"/>
          </a:p>
          <a:p>
            <a:pPr algn="ctr"/>
            <a:r>
              <a:rPr lang="fr-FR" sz="2000" dirty="0" smtClean="0"/>
              <a:t>mettre où ?</a:t>
            </a:r>
          </a:p>
          <a:p>
            <a:pPr algn="ctr"/>
            <a:r>
              <a:rPr lang="fr-FR" sz="2000" dirty="0" smtClean="0"/>
              <a:t>   </a:t>
            </a:r>
            <a:endParaRPr lang="fr-FR" sz="2000" dirty="0"/>
          </a:p>
        </p:txBody>
      </p:sp>
      <p:sp>
        <p:nvSpPr>
          <p:cNvPr id="5" name="Rectangle 4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2915816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y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5292080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en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092280" y="270892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aide ?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Bouton d'action : Fin 11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F6B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1772816"/>
            <a:ext cx="5955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Pierre a pêché des truites et           a gentiment</a:t>
            </a:r>
          </a:p>
          <a:p>
            <a:r>
              <a:rPr lang="fr-FR" sz="2400" dirty="0" smtClean="0"/>
              <a:t>proposé à tout le monde.</a:t>
            </a:r>
          </a:p>
        </p:txBody>
      </p:sp>
      <p:sp>
        <p:nvSpPr>
          <p:cNvPr id="3" name="Pensées 2"/>
          <p:cNvSpPr/>
          <p:nvPr/>
        </p:nvSpPr>
        <p:spPr>
          <a:xfrm>
            <a:off x="5004048" y="1844824"/>
            <a:ext cx="288000" cy="288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699792" y="83671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2915816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y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5292080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en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092280" y="2708920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aide  ?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Bouton d'action : Fin 11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851920" y="260648"/>
            <a:ext cx="194421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a proposé quoi ?   </a:t>
            </a:r>
            <a:endParaRPr lang="fr-FR" sz="2000" dirty="0"/>
          </a:p>
        </p:txBody>
      </p:sp>
      <p:pic>
        <p:nvPicPr>
          <p:cNvPr id="15" name="Image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3928" y="5418000"/>
            <a:ext cx="144000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F6BB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1772816"/>
            <a:ext cx="6448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Je n’ai pas besoin de  blouson pour l’instant, j’        </a:t>
            </a:r>
          </a:p>
          <a:p>
            <a:r>
              <a:rPr lang="fr-FR" sz="2400" dirty="0" smtClean="0"/>
              <a:t>achèterai un plus tard.</a:t>
            </a:r>
          </a:p>
        </p:txBody>
      </p:sp>
      <p:sp>
        <p:nvSpPr>
          <p:cNvPr id="3" name="Pensées 2"/>
          <p:cNvSpPr/>
          <p:nvPr/>
        </p:nvSpPr>
        <p:spPr>
          <a:xfrm>
            <a:off x="7020272" y="1844824"/>
            <a:ext cx="288000" cy="288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699792" y="83671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2915816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y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5292080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en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236296" y="270892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aide ?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Bouton d'action : Fin 11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51920" y="5418000"/>
            <a:ext cx="1440000" cy="1440000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3851920" y="260648"/>
            <a:ext cx="194421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j’achèterai quoi ?  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F6BB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1772816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                      </a:t>
            </a:r>
          </a:p>
        </p:txBody>
      </p:sp>
      <p:sp>
        <p:nvSpPr>
          <p:cNvPr id="3" name="Pensées 2"/>
          <p:cNvSpPr/>
          <p:nvPr/>
        </p:nvSpPr>
        <p:spPr>
          <a:xfrm>
            <a:off x="2339752" y="2276872"/>
            <a:ext cx="288000" cy="288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>
              <a:snd r:embed="rId2" name="chimes.wav"/>
            </a:hlinkClick>
          </p:cNvPr>
          <p:cNvSpPr/>
          <p:nvPr/>
        </p:nvSpPr>
        <p:spPr>
          <a:xfrm>
            <a:off x="2915816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y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292080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en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236296" y="270892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aide ?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Bouton d'action : Fin 11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403648" y="1844824"/>
            <a:ext cx="6863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Comme les ouvriers font des travaux dans le magasin,</a:t>
            </a:r>
          </a:p>
          <a:p>
            <a:r>
              <a:rPr lang="fr-FR" sz="2400" dirty="0" smtClean="0"/>
              <a:t>on n’           entre pas.</a:t>
            </a:r>
            <a:endParaRPr lang="fr-FR" sz="2400" dirty="0"/>
          </a:p>
        </p:txBody>
      </p:sp>
      <p:pic>
        <p:nvPicPr>
          <p:cNvPr id="15" name="Image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51920" y="5418000"/>
            <a:ext cx="1440000" cy="1440000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3419872" y="332656"/>
            <a:ext cx="230425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n’entre  pas où ?   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F6B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1772816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                      </a:t>
            </a:r>
          </a:p>
        </p:txBody>
      </p:sp>
      <p:sp>
        <p:nvSpPr>
          <p:cNvPr id="3" name="Pensées 2"/>
          <p:cNvSpPr/>
          <p:nvPr/>
        </p:nvSpPr>
        <p:spPr>
          <a:xfrm>
            <a:off x="5508104" y="1916832"/>
            <a:ext cx="288000" cy="288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-289048" y="0"/>
            <a:ext cx="9433048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>
              <a:snd r:embed="rId2" name="chimes.wav"/>
            </a:hlinkClick>
          </p:cNvPr>
          <p:cNvSpPr/>
          <p:nvPr/>
        </p:nvSpPr>
        <p:spPr>
          <a:xfrm>
            <a:off x="2915816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y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292080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en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308304" y="270892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aide ?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Bouton d'action : Fin 11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403648" y="1844824"/>
            <a:ext cx="6930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Il tient beaucoup à sa voiture, il         consacre tout son</a:t>
            </a:r>
          </a:p>
          <a:p>
            <a:r>
              <a:rPr lang="fr-FR" sz="2400" dirty="0" smtClean="0"/>
              <a:t>temps.</a:t>
            </a:r>
            <a:endParaRPr lang="fr-FR" sz="2400" dirty="0"/>
          </a:p>
        </p:txBody>
      </p:sp>
      <p:pic>
        <p:nvPicPr>
          <p:cNvPr id="13" name="Image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51920" y="5418000"/>
            <a:ext cx="1440000" cy="1440000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3419872" y="332656"/>
            <a:ext cx="230425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consacre son temps à quoi?  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F6B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1772816"/>
            <a:ext cx="67011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Pierre demande toujours des frites et s’il le pouvait, </a:t>
            </a:r>
          </a:p>
          <a:p>
            <a:r>
              <a:rPr lang="fr-FR" sz="2400" dirty="0" smtClean="0"/>
              <a:t>il          mangerait à chaque repas.</a:t>
            </a:r>
          </a:p>
        </p:txBody>
      </p:sp>
      <p:sp>
        <p:nvSpPr>
          <p:cNvPr id="3" name="Pensées 2"/>
          <p:cNvSpPr/>
          <p:nvPr/>
        </p:nvSpPr>
        <p:spPr>
          <a:xfrm>
            <a:off x="1691680" y="2204864"/>
            <a:ext cx="288000" cy="288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699792" y="83671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-8461448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912" y="5418000"/>
            <a:ext cx="1440000" cy="1440000"/>
          </a:xfrm>
          <a:prstGeom prst="rect">
            <a:avLst/>
          </a:prstGeom>
        </p:spPr>
      </p:pic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8101408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3851920" y="260648"/>
            <a:ext cx="194421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 smtClean="0"/>
          </a:p>
          <a:p>
            <a:pPr algn="ctr"/>
            <a:r>
              <a:rPr lang="fr-FR" sz="2000" dirty="0" smtClean="0"/>
              <a:t>mangerait</a:t>
            </a:r>
          </a:p>
          <a:p>
            <a:pPr algn="ctr"/>
            <a:r>
              <a:rPr lang="fr-FR" sz="2000" dirty="0" smtClean="0"/>
              <a:t>  quoi ?</a:t>
            </a:r>
          </a:p>
          <a:p>
            <a:pPr algn="ctr"/>
            <a:r>
              <a:rPr lang="fr-FR" sz="2000" dirty="0" smtClean="0"/>
              <a:t>  </a:t>
            </a:r>
            <a:endParaRPr lang="fr-FR" sz="2000" dirty="0"/>
          </a:p>
        </p:txBody>
      </p:sp>
      <p:sp>
        <p:nvSpPr>
          <p:cNvPr id="5" name="Rectangle 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915816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y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380312" y="270892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aide ?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Bouton d'action : Fin 11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en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F6BB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1772816"/>
            <a:ext cx="7482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J’ai trouvé des champignons dans la forêt, j’        ai ramassé</a:t>
            </a:r>
          </a:p>
          <a:p>
            <a:r>
              <a:rPr lang="fr-FR" sz="2400" dirty="0" smtClean="0"/>
              <a:t>pour toi.</a:t>
            </a:r>
          </a:p>
        </p:txBody>
      </p:sp>
      <p:sp>
        <p:nvSpPr>
          <p:cNvPr id="3" name="Pensées 2"/>
          <p:cNvSpPr/>
          <p:nvPr/>
        </p:nvSpPr>
        <p:spPr>
          <a:xfrm>
            <a:off x="6732240" y="1844824"/>
            <a:ext cx="288000" cy="288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699792" y="83671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2915816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y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5292080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en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308304" y="270892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aide ?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Bouton d'action : Fin 11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51920" y="5418000"/>
            <a:ext cx="1440000" cy="1440000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3851920" y="260648"/>
            <a:ext cx="21602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 smtClean="0"/>
          </a:p>
          <a:p>
            <a:pPr algn="ctr"/>
            <a:r>
              <a:rPr lang="fr-FR" sz="2000" dirty="0" smtClean="0"/>
              <a:t>ramassé quoi ? </a:t>
            </a:r>
          </a:p>
          <a:p>
            <a:pPr algn="ctr"/>
            <a:r>
              <a:rPr lang="fr-FR" sz="2000" dirty="0" smtClean="0"/>
              <a:t>  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F6BB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1196752"/>
            <a:ext cx="7963142" cy="8956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Le pronom </a:t>
            </a:r>
            <a:r>
              <a:rPr lang="fr-FR" b="1" dirty="0" smtClean="0">
                <a:solidFill>
                  <a:srgbClr val="FF0000"/>
                </a:solidFill>
              </a:rPr>
              <a:t>en</a:t>
            </a:r>
            <a:r>
              <a:rPr lang="fr-FR" dirty="0" smtClean="0">
                <a:solidFill>
                  <a:srgbClr val="FF0000"/>
                </a:solidFill>
              </a:rPr>
              <a:t> remplace . un  complément d’objet direct (lorsque l’on a affaire à un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article  partitif) : </a:t>
            </a:r>
            <a:r>
              <a:rPr lang="fr-FR" u="sng" dirty="0" smtClean="0">
                <a:solidFill>
                  <a:srgbClr val="FF0000"/>
                </a:solidFill>
              </a:rPr>
              <a:t>Il prend du pain – il en prend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. un complément d’objet indirect </a:t>
            </a:r>
            <a:r>
              <a:rPr lang="fr-FR" b="1" dirty="0" smtClean="0">
                <a:solidFill>
                  <a:srgbClr val="FF0000"/>
                </a:solidFill>
              </a:rPr>
              <a:t>non animé</a:t>
            </a:r>
            <a:r>
              <a:rPr lang="fr-FR" dirty="0" smtClean="0">
                <a:solidFill>
                  <a:srgbClr val="FF0000"/>
                </a:solidFill>
              </a:rPr>
              <a:t> (</a:t>
            </a:r>
            <a:r>
              <a:rPr lang="fr-FR" b="1" dirty="0" smtClean="0">
                <a:solidFill>
                  <a:srgbClr val="FF0000"/>
                </a:solidFill>
              </a:rPr>
              <a:t>en = de + complément</a:t>
            </a:r>
            <a:r>
              <a:rPr lang="fr-FR" dirty="0" smtClean="0">
                <a:solidFill>
                  <a:srgbClr val="FF0000"/>
                </a:solidFill>
              </a:rPr>
              <a:t>) : </a:t>
            </a:r>
          </a:p>
          <a:p>
            <a:r>
              <a:rPr lang="fr-FR" u="sng" dirty="0" smtClean="0">
                <a:solidFill>
                  <a:srgbClr val="FF0000"/>
                </a:solidFill>
              </a:rPr>
              <a:t>Je me souviens de mes vacances – je m’en souviens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ou encore . un complément circonstanciel de </a:t>
            </a:r>
            <a:r>
              <a:rPr lang="fr-FR" b="1" dirty="0" smtClean="0">
                <a:solidFill>
                  <a:srgbClr val="FF0000"/>
                </a:solidFill>
              </a:rPr>
              <a:t>lieu</a:t>
            </a:r>
            <a:r>
              <a:rPr lang="fr-FR" dirty="0" smtClean="0">
                <a:solidFill>
                  <a:srgbClr val="FF0000"/>
                </a:solidFill>
              </a:rPr>
              <a:t> :</a:t>
            </a:r>
          </a:p>
          <a:p>
            <a:r>
              <a:rPr lang="fr-FR" u="sng" dirty="0" smtClean="0">
                <a:solidFill>
                  <a:srgbClr val="FF0000"/>
                </a:solidFill>
              </a:rPr>
              <a:t>Elle revient de Paris – elle en revient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</a:p>
          <a:p>
            <a:endParaRPr lang="fr-FR" dirty="0" smtClean="0"/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.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				   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Rectangle 2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Bouton d'action : Fin 3">
            <a:hlinkClick r:id="" action="ppaction://hlinkshowjump?jump=nextslide" highlightClick="1"/>
          </p:cNvPr>
          <p:cNvSpPr/>
          <p:nvPr/>
        </p:nvSpPr>
        <p:spPr>
          <a:xfrm>
            <a:off x="8172400" y="5877272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115616" y="1196752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Le pronom </a:t>
            </a:r>
            <a:r>
              <a:rPr lang="fr-FR" b="1" dirty="0" smtClean="0">
                <a:solidFill>
                  <a:srgbClr val="FF0000"/>
                </a:solidFill>
              </a:rPr>
              <a:t>lui</a:t>
            </a:r>
            <a:r>
              <a:rPr lang="fr-FR" dirty="0" smtClean="0">
                <a:solidFill>
                  <a:srgbClr val="FF0000"/>
                </a:solidFill>
              </a:rPr>
              <a:t> remplace un  complément d’objet indirect  animé (personne ou animal) =</a:t>
            </a:r>
            <a:r>
              <a:rPr lang="fr-FR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Le pronom </a:t>
            </a:r>
            <a:r>
              <a:rPr lang="fr-FR" b="1" dirty="0" smtClean="0">
                <a:solidFill>
                  <a:srgbClr val="FF0000"/>
                </a:solidFill>
              </a:rPr>
              <a:t>leur</a:t>
            </a:r>
            <a:r>
              <a:rPr lang="fr-FR" dirty="0" smtClean="0">
                <a:solidFill>
                  <a:srgbClr val="FF0000"/>
                </a:solidFill>
              </a:rPr>
              <a:t> est le pluriel de lui</a:t>
            </a:r>
          </a:p>
        </p:txBody>
      </p:sp>
      <p:sp>
        <p:nvSpPr>
          <p:cNvPr id="6" name="Ellipse 5"/>
          <p:cNvSpPr/>
          <p:nvPr/>
        </p:nvSpPr>
        <p:spPr>
          <a:xfrm>
            <a:off x="5940152" y="1628800"/>
            <a:ext cx="136815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A qui ?   </a:t>
            </a:r>
            <a:endParaRPr lang="fr-FR" sz="2000" dirty="0"/>
          </a:p>
        </p:txBody>
      </p:sp>
      <p:sp>
        <p:nvSpPr>
          <p:cNvPr id="8" name="Ellipse 7"/>
          <p:cNvSpPr/>
          <p:nvPr/>
        </p:nvSpPr>
        <p:spPr>
          <a:xfrm>
            <a:off x="6084168" y="5805264"/>
            <a:ext cx="194421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Quoi ?</a:t>
            </a:r>
          </a:p>
          <a:p>
            <a:pPr algn="ctr"/>
            <a:r>
              <a:rPr lang="fr-FR" sz="2000" dirty="0" smtClean="0"/>
              <a:t>De  quoi ?</a:t>
            </a:r>
          </a:p>
          <a:p>
            <a:pPr algn="ctr"/>
            <a:r>
              <a:rPr lang="fr-FR" sz="2000" dirty="0" smtClean="0"/>
              <a:t>D’où ?   </a:t>
            </a:r>
            <a:endParaRPr lang="fr-FR" sz="2000" dirty="0"/>
          </a:p>
        </p:txBody>
      </p:sp>
      <p:sp>
        <p:nvSpPr>
          <p:cNvPr id="9" name="Ellipse 8"/>
          <p:cNvSpPr/>
          <p:nvPr/>
        </p:nvSpPr>
        <p:spPr>
          <a:xfrm>
            <a:off x="5508104" y="3212976"/>
            <a:ext cx="230425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À quoi ?</a:t>
            </a:r>
          </a:p>
          <a:p>
            <a:pPr algn="ctr"/>
            <a:r>
              <a:rPr lang="fr-FR" sz="2000" dirty="0" smtClean="0"/>
              <a:t>Où ?    </a:t>
            </a:r>
            <a:endParaRPr lang="fr-FR" sz="2000" dirty="0"/>
          </a:p>
        </p:txBody>
      </p:sp>
      <p:sp>
        <p:nvSpPr>
          <p:cNvPr id="10" name="Rectangle 9"/>
          <p:cNvSpPr/>
          <p:nvPr/>
        </p:nvSpPr>
        <p:spPr>
          <a:xfrm>
            <a:off x="1043608" y="1916832"/>
            <a:ext cx="81003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Le pronom </a:t>
            </a:r>
            <a:r>
              <a:rPr lang="fr-FR" b="1" dirty="0" smtClean="0">
                <a:solidFill>
                  <a:srgbClr val="FF0000"/>
                </a:solidFill>
              </a:rPr>
              <a:t>y</a:t>
            </a:r>
            <a:r>
              <a:rPr lang="fr-FR" dirty="0" smtClean="0">
                <a:solidFill>
                  <a:srgbClr val="FF0000"/>
                </a:solidFill>
              </a:rPr>
              <a:t> remplace . un complément d’objet indirect 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non animé</a:t>
            </a:r>
            <a:r>
              <a:rPr lang="fr-FR" dirty="0" smtClean="0">
                <a:solidFill>
                  <a:srgbClr val="FF0000"/>
                </a:solidFill>
              </a:rPr>
              <a:t> (</a:t>
            </a:r>
            <a:r>
              <a:rPr lang="fr-FR" b="1" dirty="0" smtClean="0">
                <a:solidFill>
                  <a:srgbClr val="FF0000"/>
                </a:solidFill>
              </a:rPr>
              <a:t>y = à + complément</a:t>
            </a:r>
            <a:r>
              <a:rPr lang="fr-FR" dirty="0" smtClean="0">
                <a:solidFill>
                  <a:srgbClr val="FF0000"/>
                </a:solidFill>
              </a:rPr>
              <a:t>) :</a:t>
            </a:r>
          </a:p>
          <a:p>
            <a:r>
              <a:rPr lang="fr-FR" u="sng" dirty="0" smtClean="0">
                <a:solidFill>
                  <a:srgbClr val="FF0000"/>
                </a:solidFill>
              </a:rPr>
              <a:t>Il pense à son travail  - il y pense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ou  . un complément circonstanciel de </a:t>
            </a:r>
            <a:r>
              <a:rPr lang="fr-FR" b="1" dirty="0" smtClean="0">
                <a:solidFill>
                  <a:srgbClr val="FF0000"/>
                </a:solidFill>
              </a:rPr>
              <a:t>lieu</a:t>
            </a:r>
            <a:r>
              <a:rPr lang="fr-FR" dirty="0" smtClean="0">
                <a:solidFill>
                  <a:srgbClr val="FF0000"/>
                </a:solidFill>
              </a:rPr>
              <a:t> :</a:t>
            </a:r>
          </a:p>
          <a:p>
            <a:r>
              <a:rPr lang="fr-FR" u="sng" dirty="0" smtClean="0">
                <a:solidFill>
                  <a:srgbClr val="FF0000"/>
                </a:solidFill>
              </a:rPr>
              <a:t>Elle va à Paris – elle y va.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1772816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                      </a:t>
            </a:r>
          </a:p>
        </p:txBody>
      </p:sp>
      <p:sp>
        <p:nvSpPr>
          <p:cNvPr id="3" name="Pensées 2"/>
          <p:cNvSpPr/>
          <p:nvPr/>
        </p:nvSpPr>
        <p:spPr>
          <a:xfrm>
            <a:off x="7668344" y="1628800"/>
            <a:ext cx="288000" cy="288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-289048" y="0"/>
            <a:ext cx="9433048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>
              <a:snd r:embed="rId2" name="chimes.wav"/>
            </a:hlinkClick>
          </p:cNvPr>
          <p:cNvSpPr/>
          <p:nvPr/>
        </p:nvSpPr>
        <p:spPr>
          <a:xfrm>
            <a:off x="2915816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y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292080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en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164288" y="270892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aide ?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Bouton d'action : Fin 11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331640" y="1556792"/>
            <a:ext cx="6966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Quand on traverse la mer Méditerranée, on peut          </a:t>
            </a:r>
          </a:p>
          <a:p>
            <a:r>
              <a:rPr lang="fr-FR" sz="2400" dirty="0" smtClean="0"/>
              <a:t>voir des dauphins.</a:t>
            </a:r>
          </a:p>
        </p:txBody>
      </p:sp>
      <p:pic>
        <p:nvPicPr>
          <p:cNvPr id="15" name="Image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3928" y="5418000"/>
            <a:ext cx="1440000" cy="1440000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3419872" y="332656"/>
            <a:ext cx="230425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voir où ?   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F6B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43808" y="2708920"/>
            <a:ext cx="3692421" cy="707886"/>
          </a:xfrm>
          <a:prstGeom prst="rect">
            <a:avLst/>
          </a:prstGeom>
          <a:noFill/>
        </p:spPr>
        <p:txBody>
          <a:bodyPr wrap="none" rtlCol="0">
            <a:prstTxWarp prst="textTriangle">
              <a:avLst/>
            </a:prstTxWarp>
            <a:spAutoFit/>
          </a:bodyPr>
          <a:lstStyle/>
          <a:p>
            <a:r>
              <a:rPr lang="fr-FR" sz="4000" dirty="0" smtClean="0">
                <a:solidFill>
                  <a:schemeClr val="accent1">
                    <a:lumMod val="75000"/>
                  </a:schemeClr>
                </a:solidFill>
              </a:rPr>
              <a:t>On mélange tout</a:t>
            </a:r>
            <a:endParaRPr lang="fr-F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Bouton d'action : Fin 4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1772816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                    </a:t>
            </a:r>
          </a:p>
        </p:txBody>
      </p:sp>
      <p:sp>
        <p:nvSpPr>
          <p:cNvPr id="3" name="Pensées 2"/>
          <p:cNvSpPr/>
          <p:nvPr/>
        </p:nvSpPr>
        <p:spPr>
          <a:xfrm>
            <a:off x="5580112" y="1916832"/>
            <a:ext cx="288000" cy="288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4788024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en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2843808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lui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6660232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leur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524328" y="270892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aide ?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Bouton d'action : Fin 11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1115616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y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051720" y="1844824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As-tu écrit à ton oncle pour        demander s’il</a:t>
            </a:r>
          </a:p>
          <a:p>
            <a:r>
              <a:rPr lang="fr-FR" sz="2400" dirty="0" smtClean="0"/>
              <a:t>viendra pendant les vacances ?</a:t>
            </a:r>
            <a:endParaRPr lang="fr-FR" sz="2400" dirty="0"/>
          </a:p>
        </p:txBody>
      </p:sp>
      <p:pic>
        <p:nvPicPr>
          <p:cNvPr id="13" name="Image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07904" y="5418000"/>
            <a:ext cx="1440000" cy="144000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3923928" y="404664"/>
            <a:ext cx="187220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demander à qui ?  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F6BB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1772816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                    </a:t>
            </a:r>
          </a:p>
        </p:txBody>
      </p:sp>
      <p:sp>
        <p:nvSpPr>
          <p:cNvPr id="3" name="Pensées 2"/>
          <p:cNvSpPr/>
          <p:nvPr/>
        </p:nvSpPr>
        <p:spPr>
          <a:xfrm>
            <a:off x="5868144" y="1988840"/>
            <a:ext cx="288000" cy="288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4788024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en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2843808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lui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6660232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leur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236296" y="270892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aide ?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Bouton d'action : Fin 11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1115616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y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187624" y="1916832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Il va voir les lapins tous les matins et         apporte des carottes.  </a:t>
            </a:r>
          </a:p>
        </p:txBody>
      </p:sp>
      <p:pic>
        <p:nvPicPr>
          <p:cNvPr id="18" name="Image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63888" y="5418000"/>
            <a:ext cx="1440000" cy="144000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3923928" y="332656"/>
            <a:ext cx="172819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apporte à qui ?</a:t>
            </a:r>
          </a:p>
          <a:p>
            <a:pPr algn="ctr"/>
            <a:r>
              <a:rPr lang="fr-FR" sz="2000" dirty="0" smtClean="0"/>
              <a:t>pluriel  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BEDA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1772816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                    </a:t>
            </a:r>
          </a:p>
        </p:txBody>
      </p:sp>
      <p:sp>
        <p:nvSpPr>
          <p:cNvPr id="3" name="Pensées 2"/>
          <p:cNvSpPr/>
          <p:nvPr/>
        </p:nvSpPr>
        <p:spPr>
          <a:xfrm>
            <a:off x="4860032" y="1772816"/>
            <a:ext cx="288000" cy="288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4788024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en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2843808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lui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6660232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leur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380312" y="270892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aide ?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Bouton d'action : Fin 11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1115616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y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03648" y="1700808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Vas-tu au marché ? Je vais        aller avec toi pour acheter des framboises.   </a:t>
            </a:r>
          </a:p>
        </p:txBody>
      </p:sp>
      <p:sp>
        <p:nvSpPr>
          <p:cNvPr id="16" name="Ellipse 15"/>
          <p:cNvSpPr/>
          <p:nvPr/>
        </p:nvSpPr>
        <p:spPr>
          <a:xfrm>
            <a:off x="3419872" y="332656"/>
            <a:ext cx="230425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 smtClean="0"/>
          </a:p>
          <a:p>
            <a:pPr algn="ctr"/>
            <a:r>
              <a:rPr lang="fr-FR" sz="2000" dirty="0" smtClean="0"/>
              <a:t>aller où ?</a:t>
            </a:r>
          </a:p>
          <a:p>
            <a:pPr algn="ctr"/>
            <a:r>
              <a:rPr lang="fr-FR" sz="2000" dirty="0" smtClean="0"/>
              <a:t>    </a:t>
            </a:r>
            <a:endParaRPr lang="fr-FR" sz="2000" dirty="0"/>
          </a:p>
        </p:txBody>
      </p:sp>
      <p:pic>
        <p:nvPicPr>
          <p:cNvPr id="19" name="Image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63888" y="5418000"/>
            <a:ext cx="144000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8E0AD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1772816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                    </a:t>
            </a:r>
          </a:p>
        </p:txBody>
      </p:sp>
      <p:sp>
        <p:nvSpPr>
          <p:cNvPr id="3" name="Pensées 2"/>
          <p:cNvSpPr/>
          <p:nvPr/>
        </p:nvSpPr>
        <p:spPr>
          <a:xfrm>
            <a:off x="2627784" y="2420888"/>
            <a:ext cx="288000" cy="288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4788024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en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2843808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lui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6660232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leur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596336" y="270892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aide ?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Bouton d'action : Fin 11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1115616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y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187624" y="1916832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La famille Durand a déménagé en Bretagne, car le père       a trouvé du travail.   </a:t>
            </a:r>
          </a:p>
        </p:txBody>
      </p:sp>
      <p:sp>
        <p:nvSpPr>
          <p:cNvPr id="16" name="Ellipse 15"/>
          <p:cNvSpPr/>
          <p:nvPr/>
        </p:nvSpPr>
        <p:spPr>
          <a:xfrm>
            <a:off x="3419872" y="332656"/>
            <a:ext cx="230425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a trouvé où ?   </a:t>
            </a:r>
            <a:endParaRPr lang="fr-FR" sz="2000" dirty="0"/>
          </a:p>
        </p:txBody>
      </p:sp>
      <p:pic>
        <p:nvPicPr>
          <p:cNvPr id="17" name="Image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35896" y="5418000"/>
            <a:ext cx="144000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8E0AD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1772816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                    </a:t>
            </a:r>
          </a:p>
        </p:txBody>
      </p:sp>
      <p:sp>
        <p:nvSpPr>
          <p:cNvPr id="3" name="Pensées 2"/>
          <p:cNvSpPr/>
          <p:nvPr/>
        </p:nvSpPr>
        <p:spPr>
          <a:xfrm>
            <a:off x="5940152" y="1988840"/>
            <a:ext cx="288000" cy="288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4788024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en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2843808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lui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6660232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leur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452320" y="270892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aide ?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Bouton d'action : Fin 11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1187624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y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187624" y="1916832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Va chercher tes copains et demande             s’ils veulent goûter maintenant.  </a:t>
            </a:r>
          </a:p>
        </p:txBody>
      </p:sp>
      <p:sp>
        <p:nvSpPr>
          <p:cNvPr id="17" name="Ellipse 16"/>
          <p:cNvSpPr/>
          <p:nvPr/>
        </p:nvSpPr>
        <p:spPr>
          <a:xfrm>
            <a:off x="3923928" y="332656"/>
            <a:ext cx="1800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 smtClean="0"/>
              <a:t>demandeà</a:t>
            </a:r>
            <a:r>
              <a:rPr lang="fr-FR" sz="2000" dirty="0" smtClean="0"/>
              <a:t> qui ?</a:t>
            </a:r>
          </a:p>
          <a:p>
            <a:pPr algn="ctr"/>
            <a:r>
              <a:rPr lang="fr-FR" sz="2000" dirty="0" smtClean="0"/>
              <a:t>pluriel   </a:t>
            </a:r>
            <a:endParaRPr lang="fr-FR" sz="2000" dirty="0"/>
          </a:p>
        </p:txBody>
      </p:sp>
      <p:pic>
        <p:nvPicPr>
          <p:cNvPr id="16" name="Image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63888" y="5418000"/>
            <a:ext cx="144000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6E478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sées 2"/>
          <p:cNvSpPr/>
          <p:nvPr/>
        </p:nvSpPr>
        <p:spPr>
          <a:xfrm>
            <a:off x="6660232" y="2060848"/>
            <a:ext cx="432016" cy="28803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>
              <a:snd r:embed="rId2" name="chimes.wav"/>
            </a:hlinkClick>
          </p:cNvPr>
          <p:cNvSpPr/>
          <p:nvPr/>
        </p:nvSpPr>
        <p:spPr>
          <a:xfrm>
            <a:off x="4788024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en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843808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lui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660232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leur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452320" y="270892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aide ?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Bouton d'action : Fin 11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1115616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y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187624" y="1988840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 Comme il n’y avait plus d’eau, je suis allée             chercher.</a:t>
            </a:r>
          </a:p>
        </p:txBody>
      </p:sp>
      <p:sp>
        <p:nvSpPr>
          <p:cNvPr id="18" name="Ellipse 17"/>
          <p:cNvSpPr/>
          <p:nvPr/>
        </p:nvSpPr>
        <p:spPr>
          <a:xfrm>
            <a:off x="3851920" y="260648"/>
            <a:ext cx="194421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chercher quoi ?   </a:t>
            </a:r>
            <a:endParaRPr lang="fr-FR" sz="2000" dirty="0"/>
          </a:p>
        </p:txBody>
      </p:sp>
      <p:pic>
        <p:nvPicPr>
          <p:cNvPr id="19" name="Image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35896" y="5418000"/>
            <a:ext cx="144000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8E0A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sées 2"/>
          <p:cNvSpPr/>
          <p:nvPr/>
        </p:nvSpPr>
        <p:spPr>
          <a:xfrm>
            <a:off x="5652120" y="1772816"/>
            <a:ext cx="432016" cy="28803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>
              <a:snd r:embed="rId2" name="chimes.wav"/>
            </a:hlinkClick>
          </p:cNvPr>
          <p:cNvSpPr/>
          <p:nvPr/>
        </p:nvSpPr>
        <p:spPr>
          <a:xfrm>
            <a:off x="4788024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en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843808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lui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660232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leur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308304" y="270892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aide ?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Bouton d'action : Fin 11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1115616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y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187624" y="170080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J’ai cueilli quelques fleurs, je vais t’          donner une.        </a:t>
            </a:r>
          </a:p>
        </p:txBody>
      </p:sp>
      <p:sp>
        <p:nvSpPr>
          <p:cNvPr id="18" name="Ellipse 17"/>
          <p:cNvSpPr/>
          <p:nvPr/>
        </p:nvSpPr>
        <p:spPr>
          <a:xfrm>
            <a:off x="3851920" y="260648"/>
            <a:ext cx="194421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donner quoi ?   </a:t>
            </a:r>
            <a:endParaRPr lang="fr-FR" sz="2000" dirty="0"/>
          </a:p>
        </p:txBody>
      </p:sp>
      <p:pic>
        <p:nvPicPr>
          <p:cNvPr id="13" name="Image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07904" y="5418000"/>
            <a:ext cx="144000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8E0A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177281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Je téléphonerai à Françoise, je dois          donner l’adresse</a:t>
            </a:r>
          </a:p>
          <a:p>
            <a:r>
              <a:rPr lang="fr-FR" sz="2400" dirty="0" smtClean="0"/>
              <a:t>de la piscine.</a:t>
            </a:r>
          </a:p>
        </p:txBody>
      </p:sp>
      <p:sp>
        <p:nvSpPr>
          <p:cNvPr id="3" name="Pensées 2"/>
          <p:cNvSpPr/>
          <p:nvPr/>
        </p:nvSpPr>
        <p:spPr>
          <a:xfrm>
            <a:off x="5724128" y="1844824"/>
            <a:ext cx="288000" cy="288000"/>
          </a:xfrm>
          <a:prstGeom prst="cloudCallout">
            <a:avLst>
              <a:gd name="adj1" fmla="val -32592"/>
              <a:gd name="adj2" fmla="val 664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4788024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en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2843808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lui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6660232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leur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452320" y="2636912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aide ?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Bouton d'action : Fin 11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1115616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y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923928" y="332656"/>
            <a:ext cx="136815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donner à qui ?   </a:t>
            </a:r>
            <a:endParaRPr lang="fr-FR" sz="2000" dirty="0"/>
          </a:p>
        </p:txBody>
      </p:sp>
      <p:pic>
        <p:nvPicPr>
          <p:cNvPr id="16" name="Image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79912" y="5418000"/>
            <a:ext cx="144000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F6BB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1196752"/>
            <a:ext cx="4089581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/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.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				   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Rectangle 2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059832" y="1124744"/>
            <a:ext cx="136815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A qui ?   </a:t>
            </a:r>
            <a:endParaRPr lang="fr-FR" sz="2000" dirty="0"/>
          </a:p>
        </p:txBody>
      </p:sp>
      <p:sp>
        <p:nvSpPr>
          <p:cNvPr id="8" name="Ellipse 7"/>
          <p:cNvSpPr/>
          <p:nvPr/>
        </p:nvSpPr>
        <p:spPr>
          <a:xfrm>
            <a:off x="2771800" y="4365104"/>
            <a:ext cx="194421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Quoi ?</a:t>
            </a:r>
          </a:p>
          <a:p>
            <a:pPr algn="ctr"/>
            <a:r>
              <a:rPr lang="fr-FR" sz="2000" dirty="0" smtClean="0"/>
              <a:t>De  quoi ?</a:t>
            </a:r>
          </a:p>
          <a:p>
            <a:pPr algn="ctr"/>
            <a:r>
              <a:rPr lang="fr-FR" sz="2000" dirty="0" smtClean="0"/>
              <a:t>D’où ?   </a:t>
            </a:r>
            <a:endParaRPr lang="fr-FR" sz="2000" dirty="0"/>
          </a:p>
        </p:txBody>
      </p:sp>
      <p:sp>
        <p:nvSpPr>
          <p:cNvPr id="9" name="Ellipse 8"/>
          <p:cNvSpPr/>
          <p:nvPr/>
        </p:nvSpPr>
        <p:spPr>
          <a:xfrm>
            <a:off x="2555776" y="2636912"/>
            <a:ext cx="230425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À quoi ?</a:t>
            </a:r>
          </a:p>
          <a:p>
            <a:pPr algn="ctr"/>
            <a:r>
              <a:rPr lang="fr-FR" sz="2000" dirty="0" smtClean="0"/>
              <a:t>Où ?    </a:t>
            </a:r>
            <a:endParaRPr lang="fr-FR" sz="2000" dirty="0"/>
          </a:p>
        </p:txBody>
      </p:sp>
      <p:sp>
        <p:nvSpPr>
          <p:cNvPr id="10" name="Rectangle 9"/>
          <p:cNvSpPr/>
          <p:nvPr/>
        </p:nvSpPr>
        <p:spPr>
          <a:xfrm>
            <a:off x="1043608" y="1916832"/>
            <a:ext cx="8100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u="sng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475656" y="126876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VERBE +                                                       = LUI (au singulier)</a:t>
            </a:r>
          </a:p>
          <a:p>
            <a:r>
              <a:rPr lang="fr-FR" dirty="0" smtClean="0"/>
              <a:t>				   LEUR (au pluriel)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259632" y="2924944"/>
            <a:ext cx="8486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  VERBE +                                                         = Y                                                                              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403648" y="4653136"/>
            <a:ext cx="855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VERBE +                                                       = EN                                                                                 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843808" y="18864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aide plus simple : </a:t>
            </a:r>
            <a:endParaRPr lang="fr-FR" dirty="0"/>
          </a:p>
        </p:txBody>
      </p:sp>
      <p:sp>
        <p:nvSpPr>
          <p:cNvPr id="4" name="Bouton d'action : Fin 3">
            <a:hlinkClick r:id="" action="ppaction://hlinkshowjump?jump=nextslide" highlightClick="1"/>
          </p:cNvPr>
          <p:cNvSpPr/>
          <p:nvPr/>
        </p:nvSpPr>
        <p:spPr>
          <a:xfrm>
            <a:off x="8172400" y="5877272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1772816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                    </a:t>
            </a:r>
          </a:p>
        </p:txBody>
      </p:sp>
      <p:sp>
        <p:nvSpPr>
          <p:cNvPr id="3" name="Pensées 2"/>
          <p:cNvSpPr/>
          <p:nvPr/>
        </p:nvSpPr>
        <p:spPr>
          <a:xfrm>
            <a:off x="4427984" y="1988840"/>
            <a:ext cx="288000" cy="288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4788024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en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2843808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lui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6588224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leur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918519" y="270892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aide ?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Bouton d'action : Fin 11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1115616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y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71600" y="191683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Il a participé au concert et         a été très applaudi.   </a:t>
            </a:r>
          </a:p>
        </p:txBody>
      </p:sp>
      <p:sp>
        <p:nvSpPr>
          <p:cNvPr id="16" name="Ellipse 15"/>
          <p:cNvSpPr/>
          <p:nvPr/>
        </p:nvSpPr>
        <p:spPr>
          <a:xfrm>
            <a:off x="3419872" y="332656"/>
            <a:ext cx="230425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applaudi à quoi ? </a:t>
            </a:r>
            <a:endParaRPr lang="fr-FR" sz="2000" dirty="0"/>
          </a:p>
        </p:txBody>
      </p:sp>
      <p:pic>
        <p:nvPicPr>
          <p:cNvPr id="17" name="Image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07904" y="5418000"/>
            <a:ext cx="144000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8E0AD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sées 2"/>
          <p:cNvSpPr/>
          <p:nvPr/>
        </p:nvSpPr>
        <p:spPr>
          <a:xfrm>
            <a:off x="3635896" y="2132856"/>
            <a:ext cx="432016" cy="28803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>
              <a:snd r:embed="rId2" name="chimes.wav"/>
            </a:hlinkClick>
          </p:cNvPr>
          <p:cNvSpPr/>
          <p:nvPr/>
        </p:nvSpPr>
        <p:spPr>
          <a:xfrm>
            <a:off x="4788024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en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843808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lui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660232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leur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380312" y="270892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aide ?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Bouton d'action : Fin 11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1115616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y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331640" y="170080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Mon fils a déjà eu de nombreuses médailles au judo et il vient d’          gagner une nouvelle.       </a:t>
            </a:r>
          </a:p>
        </p:txBody>
      </p:sp>
      <p:sp>
        <p:nvSpPr>
          <p:cNvPr id="18" name="Ellipse 17"/>
          <p:cNvSpPr/>
          <p:nvPr/>
        </p:nvSpPr>
        <p:spPr>
          <a:xfrm>
            <a:off x="3851920" y="260648"/>
            <a:ext cx="194421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gagner quoi ?   </a:t>
            </a:r>
            <a:endParaRPr lang="fr-FR" sz="2000" dirty="0"/>
          </a:p>
        </p:txBody>
      </p:sp>
      <p:pic>
        <p:nvPicPr>
          <p:cNvPr id="16" name="Image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79912" y="5418000"/>
            <a:ext cx="144000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8E0A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1772816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                    </a:t>
            </a:r>
          </a:p>
        </p:txBody>
      </p:sp>
      <p:sp>
        <p:nvSpPr>
          <p:cNvPr id="3" name="Pensées 2"/>
          <p:cNvSpPr/>
          <p:nvPr/>
        </p:nvSpPr>
        <p:spPr>
          <a:xfrm>
            <a:off x="7164288" y="1988840"/>
            <a:ext cx="288000" cy="288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4788024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en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2843808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lui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6660232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leur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452320" y="270892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aide ?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Bouton d'action : Fin 11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1115616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y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187624" y="191683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 la fête, il a présenté son amie aux invités et il             a expliqué comment ils se sont rencontrés.  </a:t>
            </a:r>
          </a:p>
        </p:txBody>
      </p:sp>
      <p:sp>
        <p:nvSpPr>
          <p:cNvPr id="17" name="Ellipse 16"/>
          <p:cNvSpPr/>
          <p:nvPr/>
        </p:nvSpPr>
        <p:spPr>
          <a:xfrm>
            <a:off x="3923928" y="332656"/>
            <a:ext cx="194421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a expliqué à qui ?</a:t>
            </a:r>
          </a:p>
          <a:p>
            <a:pPr algn="ctr"/>
            <a:r>
              <a:rPr lang="fr-FR" sz="2000" dirty="0" smtClean="0"/>
              <a:t>pluriel   </a:t>
            </a:r>
            <a:endParaRPr lang="fr-FR" sz="2000" dirty="0"/>
          </a:p>
        </p:txBody>
      </p:sp>
      <p:pic>
        <p:nvPicPr>
          <p:cNvPr id="16" name="Image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79912" y="5418000"/>
            <a:ext cx="144000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6E478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1772816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                    </a:t>
            </a:r>
          </a:p>
        </p:txBody>
      </p:sp>
      <p:sp>
        <p:nvSpPr>
          <p:cNvPr id="3" name="Pensées 2"/>
          <p:cNvSpPr/>
          <p:nvPr/>
        </p:nvSpPr>
        <p:spPr>
          <a:xfrm>
            <a:off x="7380312" y="1844824"/>
            <a:ext cx="288000" cy="288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4788024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en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2843808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lui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6660232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leur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380312" y="270892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aide ?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Bouton d'action : Fin 11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1115616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y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115616" y="177281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Sonia aime se promener dans les  brocantes, elle          va tous les dimanches.   </a:t>
            </a:r>
          </a:p>
        </p:txBody>
      </p:sp>
      <p:sp>
        <p:nvSpPr>
          <p:cNvPr id="16" name="Ellipse 15"/>
          <p:cNvSpPr/>
          <p:nvPr/>
        </p:nvSpPr>
        <p:spPr>
          <a:xfrm>
            <a:off x="3419872" y="332656"/>
            <a:ext cx="230425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va où ?    </a:t>
            </a:r>
            <a:endParaRPr lang="fr-FR" sz="2000" dirty="0"/>
          </a:p>
        </p:txBody>
      </p:sp>
      <p:pic>
        <p:nvPicPr>
          <p:cNvPr id="18" name="Image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79912" y="5418000"/>
            <a:ext cx="144000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8E0AD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1772816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                    </a:t>
            </a:r>
          </a:p>
        </p:txBody>
      </p:sp>
      <p:sp>
        <p:nvSpPr>
          <p:cNvPr id="3" name="Pensées 2"/>
          <p:cNvSpPr/>
          <p:nvPr/>
        </p:nvSpPr>
        <p:spPr>
          <a:xfrm>
            <a:off x="7452320" y="1916832"/>
            <a:ext cx="288000" cy="288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4788024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en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2843808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lui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6660232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leur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308304" y="270892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aide ?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Bouton d'action : Fin 11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1115616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y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99592" y="1844824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Elle raconte une histoire à son fils tous les soirs, elle                                                                          chante aussi parfois une chanson.</a:t>
            </a:r>
          </a:p>
        </p:txBody>
      </p:sp>
      <p:sp>
        <p:nvSpPr>
          <p:cNvPr id="17" name="Ellipse 16"/>
          <p:cNvSpPr/>
          <p:nvPr/>
        </p:nvSpPr>
        <p:spPr>
          <a:xfrm>
            <a:off x="3923928" y="332656"/>
            <a:ext cx="136815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 smtClean="0"/>
              <a:t>chanteà</a:t>
            </a:r>
            <a:r>
              <a:rPr lang="fr-FR" sz="2000" dirty="0" smtClean="0"/>
              <a:t> qui ?   </a:t>
            </a:r>
            <a:endParaRPr lang="fr-FR" sz="2000" dirty="0"/>
          </a:p>
        </p:txBody>
      </p:sp>
      <p:pic>
        <p:nvPicPr>
          <p:cNvPr id="16" name="Image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35896" y="5418000"/>
            <a:ext cx="144000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F6BB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1772816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                    </a:t>
            </a:r>
          </a:p>
        </p:txBody>
      </p:sp>
      <p:sp>
        <p:nvSpPr>
          <p:cNvPr id="3" name="Pensées 2"/>
          <p:cNvSpPr/>
          <p:nvPr/>
        </p:nvSpPr>
        <p:spPr>
          <a:xfrm>
            <a:off x="6156176" y="1988840"/>
            <a:ext cx="288000" cy="288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187624" y="1916832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Je vais apporter ce jeu aux élèves et je         montrerai comment on y joue.   </a:t>
            </a:r>
          </a:p>
        </p:txBody>
      </p:sp>
      <p:sp>
        <p:nvSpPr>
          <p:cNvPr id="17" name="Ellipse 16"/>
          <p:cNvSpPr/>
          <p:nvPr/>
        </p:nvSpPr>
        <p:spPr>
          <a:xfrm>
            <a:off x="3995936" y="332656"/>
            <a:ext cx="1800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 smtClean="0"/>
              <a:t>montreraià</a:t>
            </a:r>
            <a:r>
              <a:rPr lang="fr-FR" sz="2000" dirty="0" smtClean="0"/>
              <a:t> qui ?</a:t>
            </a:r>
          </a:p>
          <a:p>
            <a:pPr algn="ctr"/>
            <a:r>
              <a:rPr lang="fr-FR" sz="2000" dirty="0" smtClean="0"/>
              <a:t>pluriel   </a:t>
            </a:r>
            <a:endParaRPr lang="fr-FR" sz="2000" dirty="0"/>
          </a:p>
        </p:txBody>
      </p:sp>
      <p:pic>
        <p:nvPicPr>
          <p:cNvPr id="18" name="Image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5896" y="5418000"/>
            <a:ext cx="1440000" cy="144000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1115616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y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843808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lui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788024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en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6588224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leur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2" name="Bouton d'action : Fin 11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452320" y="270892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aide ?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6E478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sées 2"/>
          <p:cNvSpPr/>
          <p:nvPr/>
        </p:nvSpPr>
        <p:spPr>
          <a:xfrm>
            <a:off x="6660232" y="1772816"/>
            <a:ext cx="432016" cy="28803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>
              <a:snd r:embed="rId2" name="chimes.wav"/>
            </a:hlinkClick>
          </p:cNvPr>
          <p:cNvSpPr/>
          <p:nvPr/>
        </p:nvSpPr>
        <p:spPr>
          <a:xfrm>
            <a:off x="4788024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en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843808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lui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660232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leur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452320" y="270892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aide ?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Bouton d'action : Fin 11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1115616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y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331640" y="170080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Je n’ai plus d’essence, il faut que je passe             prendre.       </a:t>
            </a:r>
          </a:p>
        </p:txBody>
      </p:sp>
      <p:sp>
        <p:nvSpPr>
          <p:cNvPr id="18" name="Ellipse 17"/>
          <p:cNvSpPr/>
          <p:nvPr/>
        </p:nvSpPr>
        <p:spPr>
          <a:xfrm>
            <a:off x="3851920" y="260648"/>
            <a:ext cx="194421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prendre quoi ?   </a:t>
            </a:r>
            <a:endParaRPr lang="fr-FR" sz="2000" dirty="0"/>
          </a:p>
        </p:txBody>
      </p:sp>
      <p:pic>
        <p:nvPicPr>
          <p:cNvPr id="13" name="Image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51920" y="5418000"/>
            <a:ext cx="144000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8E0A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1772816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                    </a:t>
            </a:r>
          </a:p>
        </p:txBody>
      </p:sp>
      <p:sp>
        <p:nvSpPr>
          <p:cNvPr id="3" name="Pensées 2"/>
          <p:cNvSpPr/>
          <p:nvPr/>
        </p:nvSpPr>
        <p:spPr>
          <a:xfrm>
            <a:off x="4139952" y="1916832"/>
            <a:ext cx="288000" cy="288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4788024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en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2843808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lui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6660232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leur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380312" y="270892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aide ?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Bouton d'action : Fin 11">
            <a:hlinkClick r:id="" action="ppaction://hlinkshowjump?jump=nextslide" highlightClick="1">
              <a:snd r:embed="rId4" name="applause.wav"/>
            </a:hlinkClick>
          </p:cNvPr>
          <p:cNvSpPr/>
          <p:nvPr/>
        </p:nvSpPr>
        <p:spPr>
          <a:xfrm>
            <a:off x="8316416" y="6021288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1115616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y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99592" y="184482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Peux-tu appeler Hugo et         dire de descendre manger ?                                                                       </a:t>
            </a:r>
          </a:p>
        </p:txBody>
      </p:sp>
      <p:sp>
        <p:nvSpPr>
          <p:cNvPr id="17" name="Ellipse 16"/>
          <p:cNvSpPr/>
          <p:nvPr/>
        </p:nvSpPr>
        <p:spPr>
          <a:xfrm>
            <a:off x="3923928" y="332656"/>
            <a:ext cx="136815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dire à qui ?   </a:t>
            </a:r>
            <a:endParaRPr lang="fr-FR" sz="2000" dirty="0"/>
          </a:p>
        </p:txBody>
      </p:sp>
      <p:pic>
        <p:nvPicPr>
          <p:cNvPr id="18" name="Image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35896" y="5418000"/>
            <a:ext cx="144000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F6BB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23928" y="1988840"/>
            <a:ext cx="1334020" cy="1107996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fr-FR" sz="6600" dirty="0" smtClean="0">
                <a:solidFill>
                  <a:schemeClr val="accent1">
                    <a:lumMod val="75000"/>
                  </a:schemeClr>
                </a:solidFill>
              </a:rPr>
              <a:t>FIN</a:t>
            </a:r>
            <a:endParaRPr lang="fr-FR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63888" y="4221088"/>
            <a:ext cx="2304256" cy="1107996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fr-FR" sz="6600" dirty="0" smtClean="0">
                <a:solidFill>
                  <a:schemeClr val="accent1">
                    <a:lumMod val="75000"/>
                  </a:schemeClr>
                </a:solidFill>
              </a:rPr>
              <a:t>Bon travail</a:t>
            </a:r>
            <a:endParaRPr lang="fr-FR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hlinkClick r:id="" action="ppaction://hlinkshowjump?jump=nextslide"/>
          </p:cNvPr>
          <p:cNvSpPr txBox="1"/>
          <p:nvPr/>
        </p:nvSpPr>
        <p:spPr>
          <a:xfrm>
            <a:off x="3851920" y="2204864"/>
            <a:ext cx="178286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1. lui leur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hlinkClick r:id="rId2" action="ppaction://hlinksldjump"/>
          </p:cNvPr>
          <p:cNvSpPr txBox="1"/>
          <p:nvPr/>
        </p:nvSpPr>
        <p:spPr>
          <a:xfrm>
            <a:off x="3995936" y="3429000"/>
            <a:ext cx="1308371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2. en y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hlinkClick r:id="rId3" action="ppaction://hlinksldjump"/>
          </p:cNvPr>
          <p:cNvSpPr txBox="1"/>
          <p:nvPr/>
        </p:nvSpPr>
        <p:spPr>
          <a:xfrm>
            <a:off x="3347864" y="4797152"/>
            <a:ext cx="2876493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3. lui, leur, en, y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2051720" y="1844824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Elle parle à son ami. Elle         parle souvent au téléphone le soir.</a:t>
            </a:r>
            <a:endParaRPr lang="fr-FR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1187624" y="1772816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                    </a:t>
            </a:r>
          </a:p>
        </p:txBody>
      </p:sp>
      <p:sp>
        <p:nvSpPr>
          <p:cNvPr id="3" name="Pensées 2"/>
          <p:cNvSpPr/>
          <p:nvPr/>
        </p:nvSpPr>
        <p:spPr>
          <a:xfrm>
            <a:off x="5292080" y="1916832"/>
            <a:ext cx="288000" cy="288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>
              <a:snd r:embed="rId2" name="chimes.wav"/>
            </a:hlinkClick>
          </p:cNvPr>
          <p:cNvSpPr/>
          <p:nvPr/>
        </p:nvSpPr>
        <p:spPr>
          <a:xfrm>
            <a:off x="2915816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lui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292080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leur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2" name="Bouton d'action : Fin 11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79912" y="5418000"/>
            <a:ext cx="1440000" cy="1440000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3923928" y="332656"/>
            <a:ext cx="136815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parle à qui ?   </a:t>
            </a:r>
            <a:endParaRPr lang="fr-FR" sz="2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7164288" y="270892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aide ?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F6B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1772816"/>
            <a:ext cx="7716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Elle parle à ses amis.  Elle           parle souvent avant le dîner.</a:t>
            </a:r>
          </a:p>
        </p:txBody>
      </p:sp>
      <p:sp>
        <p:nvSpPr>
          <p:cNvPr id="3" name="Pensées 2"/>
          <p:cNvSpPr/>
          <p:nvPr/>
        </p:nvSpPr>
        <p:spPr>
          <a:xfrm>
            <a:off x="4572000" y="1844824"/>
            <a:ext cx="288000" cy="288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920" y="5418000"/>
            <a:ext cx="1440000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Bouton d'action : Fin 11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2915816" y="39330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lui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292080" y="39330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leur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020272" y="270892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aide ?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923928" y="332656"/>
            <a:ext cx="136815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parle à qui ?</a:t>
            </a:r>
          </a:p>
          <a:p>
            <a:pPr algn="ctr"/>
            <a:r>
              <a:rPr lang="fr-FR" sz="2000" dirty="0" smtClean="0"/>
              <a:t>pluriel  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F6BB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1772816"/>
            <a:ext cx="7259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Il pense toujours à ses grands-parents, il           a envoyé</a:t>
            </a:r>
          </a:p>
          <a:p>
            <a:r>
              <a:rPr lang="fr-FR" sz="2400" dirty="0" smtClean="0"/>
              <a:t>une carte hier.        </a:t>
            </a:r>
          </a:p>
        </p:txBody>
      </p:sp>
      <p:sp>
        <p:nvSpPr>
          <p:cNvPr id="3" name="Pensées 2"/>
          <p:cNvSpPr/>
          <p:nvPr/>
        </p:nvSpPr>
        <p:spPr>
          <a:xfrm>
            <a:off x="6516216" y="1844824"/>
            <a:ext cx="288000" cy="288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-8461448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952" y="5418000"/>
            <a:ext cx="1440000" cy="1440000"/>
          </a:xfrm>
          <a:prstGeom prst="rect">
            <a:avLst/>
          </a:prstGeom>
        </p:spPr>
      </p:pic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-180528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3923928" y="332656"/>
            <a:ext cx="136815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envoyé à qui ?</a:t>
            </a:r>
          </a:p>
          <a:p>
            <a:pPr algn="ctr"/>
            <a:r>
              <a:rPr lang="fr-FR" sz="2000" dirty="0" smtClean="0"/>
              <a:t>pluriel   </a:t>
            </a:r>
            <a:endParaRPr lang="fr-FR" sz="2000" dirty="0"/>
          </a:p>
        </p:txBody>
      </p:sp>
      <p:sp>
        <p:nvSpPr>
          <p:cNvPr id="7" name="Rectangle 6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203848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lui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724128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leur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236296" y="270892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aide ?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Bouton d'action : Fin 11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F6BB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1772816"/>
            <a:ext cx="7421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Pendant les vacances, il a gardé les jumeaux, il       a appris</a:t>
            </a:r>
          </a:p>
          <a:p>
            <a:r>
              <a:rPr lang="fr-FR" sz="2400" dirty="0" smtClean="0"/>
              <a:t> à faire du vélo sur le chemin.                    </a:t>
            </a:r>
          </a:p>
        </p:txBody>
      </p:sp>
      <p:sp>
        <p:nvSpPr>
          <p:cNvPr id="3" name="Pensées 2"/>
          <p:cNvSpPr/>
          <p:nvPr/>
        </p:nvSpPr>
        <p:spPr>
          <a:xfrm>
            <a:off x="7092280" y="1844824"/>
            <a:ext cx="288000" cy="288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-937120" y="0"/>
            <a:ext cx="1008112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3059832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lui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5580112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leur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308304" y="270892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aide ?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Bouton d'action : Fin 11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36" y="5418000"/>
            <a:ext cx="1440000" cy="1440000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3923928" y="332656"/>
            <a:ext cx="158417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a  appris à qui ?</a:t>
            </a:r>
          </a:p>
          <a:p>
            <a:pPr algn="ctr"/>
            <a:r>
              <a:rPr lang="fr-FR" sz="2000" dirty="0" smtClean="0"/>
              <a:t>pluriel  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F6BB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1772816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                    </a:t>
            </a:r>
          </a:p>
        </p:txBody>
      </p:sp>
      <p:sp>
        <p:nvSpPr>
          <p:cNvPr id="3" name="Pensées 2"/>
          <p:cNvSpPr/>
          <p:nvPr/>
        </p:nvSpPr>
        <p:spPr>
          <a:xfrm>
            <a:off x="3563888" y="2204864"/>
            <a:ext cx="288000" cy="288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179512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>
              <a:snd r:embed="rId2" name="chimes.wav"/>
            </a:hlinkClick>
          </p:cNvPr>
          <p:cNvSpPr/>
          <p:nvPr/>
        </p:nvSpPr>
        <p:spPr>
          <a:xfrm>
            <a:off x="2915816" y="39330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lui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292080" y="40050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leur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308304" y="270892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aide ?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Bouton d'action : Fin 11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40000" cy="540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547664" y="1700808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Paul a donné rendez-vous à sa sœur devant la boulangerie, il        a demandé d’être à l’heure.</a:t>
            </a:r>
            <a:endParaRPr lang="fr-FR" sz="2400" dirty="0"/>
          </a:p>
        </p:txBody>
      </p:sp>
      <p:pic>
        <p:nvPicPr>
          <p:cNvPr id="17" name="Image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3928" y="5418000"/>
            <a:ext cx="1440000" cy="1440000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3851920" y="332656"/>
            <a:ext cx="194421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a demandé à qui ?  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F6B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</TotalTime>
  <Words>1012</Words>
  <Application>Microsoft Office PowerPoint</Application>
  <PresentationFormat>On-screen Show (4:3)</PresentationFormat>
  <Paragraphs>335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Thème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michèle</dc:creator>
  <cp:lastModifiedBy>Utilisateur</cp:lastModifiedBy>
  <cp:revision>190</cp:revision>
  <dcterms:created xsi:type="dcterms:W3CDTF">2012-01-23T20:48:13Z</dcterms:created>
  <dcterms:modified xsi:type="dcterms:W3CDTF">2012-02-26T15:04:29Z</dcterms:modified>
</cp:coreProperties>
</file>