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7" r:id="rId7"/>
    <p:sldId id="278" r:id="rId8"/>
    <p:sldId id="281" r:id="rId9"/>
    <p:sldId id="282" r:id="rId10"/>
    <p:sldId id="283" r:id="rId11"/>
    <p:sldId id="284" r:id="rId12"/>
    <p:sldId id="286" r:id="rId13"/>
    <p:sldId id="287" r:id="rId14"/>
    <p:sldId id="288" r:id="rId15"/>
    <p:sldId id="289" r:id="rId16"/>
    <p:sldId id="291" r:id="rId17"/>
    <p:sldId id="292" r:id="rId18"/>
    <p:sldId id="293" r:id="rId19"/>
    <p:sldId id="294" r:id="rId20"/>
    <p:sldId id="296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F50"/>
    <a:srgbClr val="990000"/>
    <a:srgbClr val="DB7C2E"/>
    <a:srgbClr val="370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93" autoAdjust="0"/>
    <p:restoredTop sz="98896" autoAdjust="0"/>
  </p:normalViewPr>
  <p:slideViewPr>
    <p:cSldViewPr showGuides="1">
      <p:cViewPr>
        <p:scale>
          <a:sx n="75" d="100"/>
          <a:sy n="75" d="100"/>
        </p:scale>
        <p:origin x="-121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928826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90912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859B-D810-4CFE-9207-032C84BA16E6}" type="datetimeFigureOut">
              <a:rPr lang="fr-FR" smtClean="0"/>
              <a:t>11/03/2011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B753-D3A3-4824-A84B-97135B753D21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0174"/>
            <a:ext cx="8229600" cy="485778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859B-D810-4CFE-9207-032C84BA16E6}" type="datetimeFigureOut">
              <a:rPr lang="fr-FR" smtClean="0"/>
              <a:t>11/03/2011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B753-D3A3-4824-A84B-97135B753D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2330" y="274638"/>
            <a:ext cx="1614470" cy="608332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543692" cy="608332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859B-D810-4CFE-9207-032C84BA16E6}" type="datetimeFigureOut">
              <a:rPr lang="fr-FR" smtClean="0"/>
              <a:t>11/03/2011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B753-D3A3-4824-A84B-97135B753D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859B-D810-4CFE-9207-032C84BA16E6}" type="datetimeFigureOut">
              <a:rPr lang="fr-FR" smtClean="0"/>
              <a:t>11/03/2011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B753-D3A3-4824-A84B-97135B753D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14676"/>
            <a:ext cx="7772400" cy="1500209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14488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859B-D810-4CFE-9207-032C84BA16E6}" type="datetimeFigureOut">
              <a:rPr lang="fr-FR" smtClean="0"/>
              <a:t>11/03/2011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B753-D3A3-4824-A84B-97135B753D21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7758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/>
          <a:lstStyle>
            <a:lvl1pPr algn="l">
              <a:defRPr sz="2800">
                <a:effectLst/>
              </a:defRPr>
            </a:lvl1pPr>
            <a:lvl2pPr algn="l">
              <a:defRPr sz="2400">
                <a:effectLst/>
              </a:defRPr>
            </a:lvl2pPr>
            <a:lvl3pPr algn="l">
              <a:defRPr sz="2000">
                <a:effectLst/>
              </a:defRPr>
            </a:lvl3pPr>
            <a:lvl4pPr algn="l">
              <a:defRPr sz="1800">
                <a:effectLst/>
              </a:defRPr>
            </a:lvl4pPr>
            <a:lvl5pPr algn="l">
              <a:defRPr sz="1800"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7758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859B-D810-4CFE-9207-032C84BA16E6}" type="datetimeFigureOut">
              <a:rPr lang="fr-FR" smtClean="0"/>
              <a:t>11/03/2011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B753-D3A3-4824-A84B-97135B753D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marL="0" indent="0" algn="ctr">
              <a:buNone/>
              <a:defRPr lang="zh-CN" altLang="en-US" sz="28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1pPr>
            <a:lvl2pPr marL="457200" indent="0" algn="ctr">
              <a:buNone/>
              <a:defRPr lang="zh-CN" altLang="en-US" sz="24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2pPr>
            <a:lvl3pPr marL="914400" indent="0" algn="ctr">
              <a:buNone/>
              <a:defRPr lang="zh-CN" altLang="en-US" sz="20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3pPr>
            <a:lvl4pPr marL="1371600" indent="0" algn="ctr">
              <a:buNone/>
              <a:defRPr lang="zh-CN" altLang="en-US" sz="18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4pPr>
            <a:lvl5pPr marL="1828800" indent="0" algn="ctr">
              <a:buNone/>
              <a:defRPr lang="zh-CN" altLang="en-US" sz="16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183083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marL="0" indent="0" algn="ctr">
              <a:buNone/>
              <a:defRPr lang="zh-CN" altLang="en-US" sz="2800" b="1" dirty="0" smtClean="0">
                <a:ln/>
                <a:solidFill>
                  <a:schemeClr val="accent1"/>
                </a:solidFill>
                <a:effectLst/>
              </a:defRPr>
            </a:lvl1pPr>
            <a:lvl2pPr marL="457200" indent="0" algn="ctr">
              <a:buNone/>
              <a:defRPr lang="zh-CN" altLang="en-US" sz="2400" b="1" dirty="0" smtClean="0">
                <a:ln/>
                <a:solidFill>
                  <a:schemeClr val="accent1"/>
                </a:solidFill>
                <a:effectLst/>
              </a:defRPr>
            </a:lvl2pPr>
            <a:lvl3pPr marL="914400" indent="0" algn="ctr">
              <a:buNone/>
              <a:defRPr lang="zh-CN" altLang="en-US" sz="2000" b="1" dirty="0" smtClean="0">
                <a:ln/>
                <a:solidFill>
                  <a:schemeClr val="accent1"/>
                </a:solidFill>
                <a:effectLst/>
              </a:defRPr>
            </a:lvl3pPr>
            <a:lvl4pPr marL="1371600" indent="0" algn="ctr">
              <a:buNone/>
              <a:defRPr lang="zh-CN" altLang="en-US" sz="1800" b="1" dirty="0" smtClean="0">
                <a:ln/>
                <a:solidFill>
                  <a:schemeClr val="accent1"/>
                </a:solidFill>
                <a:effectLst/>
              </a:defRPr>
            </a:lvl4pPr>
            <a:lvl5pPr marL="1828800" indent="0" algn="ctr">
              <a:buNone/>
              <a:defRPr lang="zh-CN" altLang="en-US" sz="1600" b="1" dirty="0" smtClean="0">
                <a:ln/>
                <a:solidFill>
                  <a:schemeClr val="accent1"/>
                </a:solidFill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4183083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06EA859B-D810-4CFE-9207-032C84BA16E6}" type="datetimeFigureOut">
              <a:rPr lang="fr-FR" smtClean="0"/>
              <a:t>11/03/2011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B753-D3A3-4824-A84B-97135B753D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859B-D810-4CFE-9207-032C84BA16E6}" type="datetimeFigureOut">
              <a:rPr lang="fr-FR" smtClean="0"/>
              <a:t>11/03/2011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B753-D3A3-4824-A84B-97135B753D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859B-D810-4CFE-9207-032C84BA16E6}" type="datetimeFigureOut">
              <a:rPr lang="fr-FR" smtClean="0"/>
              <a:t>11/03/2011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B753-D3A3-4824-A84B-97135B753D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108" y="5500702"/>
            <a:ext cx="8228639" cy="857256"/>
          </a:xfrm>
        </p:spPr>
        <p:txBody>
          <a:bodyPr anchor="ctr"/>
          <a:lstStyle>
            <a:lvl1pPr algn="ctr">
              <a:spcAft>
                <a:spcPts val="0"/>
              </a:spcAft>
              <a:defRPr sz="3200" b="1">
                <a:ln w="6350">
                  <a:solidFill>
                    <a:schemeClr val="tx2">
                      <a:tint val="5000"/>
                    </a:schemeClr>
                  </a:solidFill>
                  <a:prstDash val="solid"/>
                </a:ln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57166"/>
            <a:ext cx="5111750" cy="50720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1" y="1714488"/>
            <a:ext cx="3008313" cy="3714776"/>
          </a:xfrm>
        </p:spPr>
        <p:txBody>
          <a:bodyPr anchor="t"/>
          <a:lstStyle>
            <a:lvl1pPr marL="0" indent="0">
              <a:spcAft>
                <a:spcPts val="600"/>
              </a:spcAft>
              <a:buNone/>
              <a:defRPr sz="1400"/>
            </a:lvl1pPr>
            <a:lvl2pPr marL="457200" indent="0">
              <a:spcAft>
                <a:spcPts val="600"/>
              </a:spcAft>
              <a:buNone/>
              <a:defRPr sz="1200"/>
            </a:lvl2pPr>
            <a:lvl3pPr marL="914400" indent="0">
              <a:spcAft>
                <a:spcPts val="600"/>
              </a:spcAft>
              <a:buNone/>
              <a:defRPr sz="1000"/>
            </a:lvl3pPr>
            <a:lvl4pPr marL="1371600" indent="0">
              <a:spcAft>
                <a:spcPts val="600"/>
              </a:spcAft>
              <a:buNone/>
              <a:defRPr sz="900"/>
            </a:lvl4pPr>
            <a:lvl5pPr marL="1828800" indent="0">
              <a:spcAft>
                <a:spcPts val="60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859B-D810-4CFE-9207-032C84BA16E6}" type="datetimeFigureOut">
              <a:rPr lang="fr-FR" smtClean="0"/>
              <a:t>11/03/2011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B753-D3A3-4824-A84B-97135B753D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888" y="428604"/>
            <a:ext cx="6172224" cy="566738"/>
          </a:xfrm>
        </p:spPr>
        <p:txBody>
          <a:bodyPr anchor="ctr"/>
          <a:lstStyle>
            <a:lvl1pPr algn="ctr">
              <a:defRPr sz="2800" b="1">
                <a:ln w="9525">
                  <a:solidFill>
                    <a:schemeClr val="tx2">
                      <a:tint val="5000"/>
                    </a:schemeClr>
                  </a:solidFill>
                  <a:prstDash val="solid"/>
                </a:ln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000" y="1151862"/>
            <a:ext cx="8172000" cy="4420278"/>
          </a:xfrm>
          <a:prstGeom prst="ellipse">
            <a:avLst/>
          </a:prstGeom>
          <a:ln w="25400" cap="flat" cmpd="sng" algn="ctr">
            <a:solidFill>
              <a:schemeClr val="accent5">
                <a:shade val="75000"/>
              </a:schemeClr>
            </a:solidFill>
            <a:prstDash val="solid"/>
          </a:ln>
          <a:effectLst>
            <a:glow rad="152400">
              <a:schemeClr val="accent5">
                <a:alpha val="75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695972"/>
            <a:ext cx="5486400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859B-D810-4CFE-9207-032C84BA16E6}" type="datetimeFigureOut">
              <a:rPr lang="fr-FR" smtClean="0"/>
              <a:t>11/03/2011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B753-D3A3-4824-A84B-97135B753D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775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A859B-D810-4CFE-9207-032C84BA16E6}" type="datetimeFigureOut">
              <a:rPr lang="fr-FR" smtClean="0"/>
              <a:t>11/03/2011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571472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6B753-D3A3-4824-A84B-97135B753D2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lang="zh-CN" altLang="en-US" sz="4400" b="1" kern="1200" dirty="0">
          <a:ln w="19050">
            <a:solidFill>
              <a:schemeClr val="tx2">
                <a:tint val="5000"/>
              </a:schemeClr>
            </a:solidFill>
            <a:prstDash val="solid"/>
          </a:ln>
          <a:solidFill>
            <a:schemeClr val="accent3"/>
          </a:solidFill>
          <a:effectLst>
            <a:outerShdw blurRad="50800" dist="50800" dir="7500000" algn="tl">
              <a:srgbClr val="000000">
                <a:shade val="5000"/>
                <a:alpha val="35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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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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" Target="slide2.xml"/><Relationship Id="rId7" Type="http://schemas.openxmlformats.org/officeDocument/2006/relationships/slide" Target="slide1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9.xml"/><Relationship Id="rId4" Type="http://schemas.openxmlformats.org/officeDocument/2006/relationships/slide" Target="slide6.xml"/><Relationship Id="rId9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choix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4304" y="0"/>
            <a:ext cx="9144000" cy="685800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561496" y="332656"/>
            <a:ext cx="6021007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Titi le cochon d’Inde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Image 5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628" y="944724"/>
            <a:ext cx="3656743" cy="252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Parchemin horizontal 6">
            <a:hlinkClick r:id="rId3" action="ppaction://hlinksldjump"/>
          </p:cNvPr>
          <p:cNvSpPr/>
          <p:nvPr/>
        </p:nvSpPr>
        <p:spPr>
          <a:xfrm>
            <a:off x="251520" y="3717032"/>
            <a:ext cx="2628292" cy="1116124"/>
          </a:xfrm>
          <a:prstGeom prst="horizontalScroll">
            <a:avLst/>
          </a:prstGeom>
          <a:gradFill flip="none" rotWithShape="1">
            <a:gsLst>
              <a:gs pos="0">
                <a:schemeClr val="accent6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/>
              </a:gs>
            </a:gsLst>
            <a:lin ang="1620000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fr-FR" sz="2400" dirty="0" smtClean="0">
                <a:ln>
                  <a:solidFill>
                    <a:srgbClr val="990000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Titi n’aime pas le Mac Do</a:t>
            </a:r>
            <a:endParaRPr lang="fr-FR" sz="2400" dirty="0">
              <a:ln>
                <a:solidFill>
                  <a:srgbClr val="990000"/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Parchemin horizontal 7">
            <a:hlinkClick r:id="rId4" action="ppaction://hlinksldjump"/>
          </p:cNvPr>
          <p:cNvSpPr/>
          <p:nvPr/>
        </p:nvSpPr>
        <p:spPr>
          <a:xfrm>
            <a:off x="3239852" y="3717032"/>
            <a:ext cx="2628292" cy="1116124"/>
          </a:xfrm>
          <a:prstGeom prst="horizontalScroll">
            <a:avLst/>
          </a:prstGeom>
          <a:gradFill flip="none" rotWithShape="1">
            <a:gsLst>
              <a:gs pos="0">
                <a:schemeClr val="accent6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/>
              </a:gs>
            </a:gsLst>
            <a:lin ang="1620000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fr-FR" sz="2400" dirty="0" smtClean="0">
                <a:ln>
                  <a:solidFill>
                    <a:srgbClr val="990000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Titi visite</a:t>
            </a:r>
          </a:p>
          <a:p>
            <a:pPr algn="ctr"/>
            <a:r>
              <a:rPr lang="fr-FR" sz="2400" dirty="0" smtClean="0">
                <a:ln>
                  <a:solidFill>
                    <a:srgbClr val="990000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le monde</a:t>
            </a:r>
            <a:endParaRPr lang="fr-FR" sz="2400" dirty="0">
              <a:ln>
                <a:solidFill>
                  <a:srgbClr val="990000"/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Parchemin horizontal 8">
            <a:hlinkClick r:id="rId5" action="ppaction://hlinksldjump"/>
          </p:cNvPr>
          <p:cNvSpPr/>
          <p:nvPr/>
        </p:nvSpPr>
        <p:spPr>
          <a:xfrm>
            <a:off x="6228184" y="3717032"/>
            <a:ext cx="2628292" cy="1116124"/>
          </a:xfrm>
          <a:prstGeom prst="horizontalScroll">
            <a:avLst/>
          </a:prstGeom>
          <a:gradFill flip="none" rotWithShape="1">
            <a:gsLst>
              <a:gs pos="0">
                <a:schemeClr val="accent6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/>
              </a:gs>
            </a:gsLst>
            <a:lin ang="1620000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fr-FR" sz="2400" dirty="0" smtClean="0">
                <a:ln>
                  <a:solidFill>
                    <a:srgbClr val="990000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Le carnaval</a:t>
            </a:r>
            <a:endParaRPr lang="fr-FR" sz="2400" dirty="0">
              <a:ln>
                <a:solidFill>
                  <a:srgbClr val="990000"/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Parchemin horizontal 9">
            <a:hlinkClick r:id="rId6" action="ppaction://hlinksldjump"/>
          </p:cNvPr>
          <p:cNvSpPr/>
          <p:nvPr/>
        </p:nvSpPr>
        <p:spPr>
          <a:xfrm>
            <a:off x="1727684" y="4761148"/>
            <a:ext cx="2628292" cy="1116124"/>
          </a:xfrm>
          <a:prstGeom prst="horizontalScroll">
            <a:avLst/>
          </a:prstGeom>
          <a:gradFill flip="none" rotWithShape="1">
            <a:gsLst>
              <a:gs pos="0">
                <a:schemeClr val="accent6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/>
              </a:gs>
            </a:gsLst>
            <a:lin ang="1620000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fr-FR" sz="2400" dirty="0" smtClean="0">
                <a:ln>
                  <a:solidFill>
                    <a:srgbClr val="990000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Un invité</a:t>
            </a:r>
          </a:p>
          <a:p>
            <a:pPr algn="ctr"/>
            <a:r>
              <a:rPr lang="fr-FR" sz="2400" dirty="0" smtClean="0">
                <a:ln>
                  <a:solidFill>
                    <a:srgbClr val="990000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dans la cage</a:t>
            </a:r>
            <a:endParaRPr lang="fr-FR" sz="2400" dirty="0">
              <a:ln>
                <a:solidFill>
                  <a:srgbClr val="990000"/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Parchemin horizontal 10">
            <a:hlinkClick r:id="rId7" action="ppaction://hlinksldjump"/>
          </p:cNvPr>
          <p:cNvSpPr/>
          <p:nvPr/>
        </p:nvSpPr>
        <p:spPr>
          <a:xfrm>
            <a:off x="4752020" y="4761148"/>
            <a:ext cx="2628292" cy="1116124"/>
          </a:xfrm>
          <a:prstGeom prst="horizontalScroll">
            <a:avLst/>
          </a:prstGeom>
          <a:gradFill flip="none" rotWithShape="1">
            <a:gsLst>
              <a:gs pos="0">
                <a:schemeClr val="accent6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/>
              </a:gs>
            </a:gsLst>
            <a:lin ang="1620000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fr-FR" sz="2400" dirty="0" smtClean="0">
                <a:ln>
                  <a:solidFill>
                    <a:srgbClr val="990000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Titi aime</a:t>
            </a:r>
          </a:p>
          <a:p>
            <a:pPr algn="ctr"/>
            <a:r>
              <a:rPr lang="fr-FR" sz="2400" dirty="0" smtClean="0">
                <a:ln>
                  <a:solidFill>
                    <a:srgbClr val="990000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son confort</a:t>
            </a:r>
            <a:endParaRPr lang="fr-FR" sz="2400" dirty="0">
              <a:ln>
                <a:solidFill>
                  <a:srgbClr val="990000"/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ZoneTexte 16"/>
          <p:cNvSpPr txBox="1">
            <a:spLocks noChangeArrowheads="1"/>
          </p:cNvSpPr>
          <p:nvPr/>
        </p:nvSpPr>
        <p:spPr bwMode="auto">
          <a:xfrm>
            <a:off x="2691788" y="6089811"/>
            <a:ext cx="375242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fr-FR" dirty="0">
                <a:solidFill>
                  <a:schemeClr val="accent6"/>
                </a:solidFill>
              </a:rPr>
              <a:t>Textes de Christine Barthelemy</a:t>
            </a:r>
          </a:p>
          <a:p>
            <a:pPr algn="ctr"/>
            <a:r>
              <a:rPr lang="fr-FR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Mise en forme Evelyne </a:t>
            </a:r>
            <a:r>
              <a:rPr lang="fr-FR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Lyonnaz</a:t>
            </a:r>
            <a:endParaRPr lang="fr-FR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3" name="Imag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416675"/>
            <a:ext cx="3603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22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838" y="6057900"/>
            <a:ext cx="68421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031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" rIns="360000" bIns="72000" rtlCol="0" anchor="ctr"/>
          <a:lstStyle/>
          <a:p>
            <a:pPr algn="just"/>
            <a:r>
              <a:rPr lang="fr-FR" sz="3200" dirty="0"/>
              <a:t>Titi se méfie : pourvu que Tom ne lui pique pas sa salade, Titi n'est pas partageur.</a:t>
            </a:r>
            <a:endParaRPr lang="fr-FR" sz="3200" spc="100" dirty="0"/>
          </a:p>
          <a:p>
            <a:pPr algn="just"/>
            <a:r>
              <a:rPr lang="fr-FR" sz="3200" dirty="0" smtClean="0"/>
              <a:t>Tom </a:t>
            </a:r>
            <a:r>
              <a:rPr lang="fr-FR" sz="3200" dirty="0"/>
              <a:t>demande à sa maman de déguiser Titi en lapin : il voudrait l'emmener à l'école pour le montrer.</a:t>
            </a:r>
          </a:p>
          <a:p>
            <a:pPr algn="just"/>
            <a:r>
              <a:rPr lang="fr-FR" sz="3200" dirty="0"/>
              <a:t>Maman a réussi à faire un beau costume pour Titi qui est devenu un vrai lapin aux longues oreilles.</a:t>
            </a:r>
          </a:p>
          <a:p>
            <a:pPr algn="just"/>
            <a:r>
              <a:rPr lang="fr-FR" sz="3200" dirty="0"/>
              <a:t>Mais Titi n'est pas très content, il préférait ses petites oreilles et pas des oreilles grandes comme des antennes de sauterelle !</a:t>
            </a:r>
          </a:p>
          <a:p>
            <a:pPr algn="just"/>
            <a:r>
              <a:rPr lang="fr-FR" sz="3200" dirty="0"/>
              <a:t>« On dirait que j'ai des pattes sur la tête ! », pense Titi</a:t>
            </a:r>
            <a:r>
              <a:rPr lang="fr-FR" sz="3200" dirty="0" smtClean="0"/>
              <a:t>.</a:t>
            </a:r>
            <a:endParaRPr lang="fr-FR" sz="3200" dirty="0"/>
          </a:p>
        </p:txBody>
      </p:sp>
      <p:sp>
        <p:nvSpPr>
          <p:cNvPr id="5" name="Flèche droite rayée 4">
            <a:hlinkClick r:id="" action="ppaction://hlinkshowjump?jump=nextslide"/>
          </p:cNvPr>
          <p:cNvSpPr/>
          <p:nvPr/>
        </p:nvSpPr>
        <p:spPr>
          <a:xfrm>
            <a:off x="8280412" y="6309320"/>
            <a:ext cx="612068" cy="288032"/>
          </a:xfrm>
          <a:prstGeom prst="stripedRigh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52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" rIns="360000" bIns="72000" rtlCol="0" anchor="ctr"/>
          <a:lstStyle/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fr-FR" sz="3200" dirty="0"/>
              <a:t>Heureusement que Tom l'a transformé en lapin, car les lapins mangent des carottes et de la salade, si Tom l'avait transformé en chat, comment Titi aurait fait pour se nourrir ?</a:t>
            </a:r>
            <a:endParaRPr lang="fr-FR" sz="3200" spc="100" dirty="0"/>
          </a:p>
        </p:txBody>
      </p:sp>
      <p:sp>
        <p:nvSpPr>
          <p:cNvPr id="5" name="Flèche droite rayée 4">
            <a:hlinkClick r:id="" action="ppaction://hlinkshowjump?jump=nextslide"/>
          </p:cNvPr>
          <p:cNvSpPr/>
          <p:nvPr/>
        </p:nvSpPr>
        <p:spPr>
          <a:xfrm>
            <a:off x="8280412" y="6309320"/>
            <a:ext cx="612068" cy="288032"/>
          </a:xfrm>
          <a:prstGeom prst="stripedRigh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93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43022"/>
            <a:ext cx="7772400" cy="1470025"/>
          </a:xfrm>
        </p:spPr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rayée 4">
            <a:hlinkClick r:id="" action="ppaction://hlinkshowjump?jump=firstslide"/>
          </p:cNvPr>
          <p:cNvSpPr/>
          <p:nvPr/>
        </p:nvSpPr>
        <p:spPr>
          <a:xfrm>
            <a:off x="8280412" y="6309320"/>
            <a:ext cx="612068" cy="288032"/>
          </a:xfrm>
          <a:prstGeom prst="stripedRigh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rayée 5">
            <a:hlinkClick r:id="rId3" action="ppaction://hlinksldjump"/>
          </p:cNvPr>
          <p:cNvSpPr/>
          <p:nvPr/>
        </p:nvSpPr>
        <p:spPr>
          <a:xfrm flipH="1">
            <a:off x="287524" y="6309320"/>
            <a:ext cx="612068" cy="288032"/>
          </a:xfrm>
          <a:prstGeom prst="stripedRigh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16396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En quoi va être déguisé Tom ?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431" y="3180157"/>
            <a:ext cx="739965" cy="497686"/>
          </a:xfrm>
          <a:prstGeom prst="rect">
            <a:avLst/>
          </a:prstGeom>
        </p:spPr>
      </p:pic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16396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Pourquoi est-ce normal ?</a:t>
            </a: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431" y="3180157"/>
            <a:ext cx="739965" cy="497686"/>
          </a:xfrm>
          <a:prstGeom prst="rect">
            <a:avLst/>
          </a:prstGeom>
        </p:spPr>
      </p:pic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16396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Pourquoi Titi se méfie-t-il ?</a:t>
            </a: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431" y="3180157"/>
            <a:ext cx="739965" cy="497686"/>
          </a:xfrm>
          <a:prstGeom prst="rect">
            <a:avLst/>
          </a:prstGeom>
        </p:spPr>
      </p:pic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16396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Que veut faire Tom avec son cochon d'Inde ?</a:t>
            </a: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431" y="3180157"/>
            <a:ext cx="739965" cy="497686"/>
          </a:xfrm>
          <a:prstGeom prst="rect">
            <a:avLst/>
          </a:prstGeom>
        </p:spPr>
      </p:pic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16396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En quoi est déguisé Titi ?</a:t>
            </a: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431" y="3180157"/>
            <a:ext cx="739965" cy="497686"/>
          </a:xfrm>
          <a:prstGeom prst="rect">
            <a:avLst/>
          </a:prstGeom>
        </p:spPr>
      </p:pic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16396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Cela lui plaît-il ?</a:t>
            </a:r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431" y="3180157"/>
            <a:ext cx="739965" cy="497686"/>
          </a:xfrm>
          <a:prstGeom prst="rect">
            <a:avLst/>
          </a:prstGeom>
        </p:spPr>
      </p:pic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16396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Que pense-t-il de ses nouvelles oreilles ?</a:t>
            </a: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431" y="3180157"/>
            <a:ext cx="739965" cy="497686"/>
          </a:xfrm>
          <a:prstGeom prst="rect">
            <a:avLst/>
          </a:prstGeom>
        </p:spPr>
      </p:pic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16396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Pourquoi Titi se dit-il : « Heureusement que Tom ne l'a pas transformé en chat ?</a:t>
            </a:r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431" y="3180157"/>
            <a:ext cx="739965" cy="49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9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9" grpId="0" animBg="1"/>
      <p:bldP spid="19" grpId="1" animBg="1"/>
      <p:bldP spid="21" grpId="0" animBg="1"/>
      <p:bldP spid="21" grpId="1" animBg="1"/>
      <p:bldP spid="23" grpId="0" animBg="1"/>
      <p:bldP spid="23" grpId="1" animBg="1"/>
      <p:bldP spid="25" grpId="0" animBg="1"/>
      <p:bldP spid="25" grpId="1" animBg="1"/>
      <p:bldP spid="27" grpId="0" animBg="1"/>
      <p:bldP spid="27" grpId="1" animBg="1"/>
      <p:bldP spid="29" grpId="0" animBg="1"/>
      <p:bldP spid="29" grpId="1" animBg="1"/>
      <p:bldP spid="31" grpId="0" animBg="1"/>
      <p:bldP spid="3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9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72000" rIns="252000" bIns="72000" rtlCol="0" anchor="ctr"/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fr-FR" sz="3200" spc="100" dirty="0" smtClean="0"/>
          </a:p>
          <a:p>
            <a:pPr algn="just"/>
            <a:r>
              <a:rPr lang="fr-FR" sz="3200" dirty="0"/>
              <a:t>Titi voit quelque chose d'étrange dans son foin : un truc vert et blanc qui a une drôle d'odeur.</a:t>
            </a:r>
          </a:p>
          <a:p>
            <a:pPr algn="just"/>
            <a:r>
              <a:rPr lang="fr-FR" sz="3200" dirty="0"/>
              <a:t>On dirait un tuyau avec des poils à un bout et des feuilles à l'autre bout.</a:t>
            </a:r>
          </a:p>
          <a:p>
            <a:pPr algn="just"/>
            <a:r>
              <a:rPr lang="fr-FR" sz="3200" dirty="0"/>
              <a:t>C'est long et pas rond comme une salade.</a:t>
            </a:r>
          </a:p>
          <a:p>
            <a:pPr algn="just"/>
            <a:r>
              <a:rPr lang="fr-FR" sz="3200" dirty="0"/>
              <a:t>Titi n'a pas envie de croquer dans ce machin bizarre, qui prend beaucoup de place dans sa cage : pour atteindre sa gamelle, Titi doit contourner le tuyau bizarre : c'est fatigant tout ce chemin en plus </a:t>
            </a:r>
            <a:r>
              <a:rPr lang="fr-FR" sz="3200" dirty="0" smtClean="0"/>
              <a:t>!</a:t>
            </a:r>
            <a:endParaRPr lang="fr-FR" sz="3200" dirty="0"/>
          </a:p>
        </p:txBody>
      </p:sp>
      <p:sp>
        <p:nvSpPr>
          <p:cNvPr id="3" name="Rectangle 2"/>
          <p:cNvSpPr/>
          <p:nvPr/>
        </p:nvSpPr>
        <p:spPr>
          <a:xfrm>
            <a:off x="562381" y="8620"/>
            <a:ext cx="80192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Titi </a:t>
            </a:r>
            <a:r>
              <a:rPr lang="fr-FR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 un invité dans sa cage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Flèche droite rayée 4">
            <a:hlinkClick r:id="" action="ppaction://hlinkshowjump?jump=nextslide"/>
          </p:cNvPr>
          <p:cNvSpPr/>
          <p:nvPr/>
        </p:nvSpPr>
        <p:spPr>
          <a:xfrm>
            <a:off x="8280412" y="6309320"/>
            <a:ext cx="612068" cy="288032"/>
          </a:xfrm>
          <a:prstGeom prst="stripedRigh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23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" rIns="360000" bIns="72000" rtlCol="0" anchor="ctr"/>
          <a:lstStyle/>
          <a:p>
            <a:pPr algn="just"/>
            <a:r>
              <a:rPr lang="fr-FR" sz="3200" dirty="0"/>
              <a:t>Le truc ressemble à un arbre qui est tombé : un arbre tout fatigué qui a envie de se coucher. Il n'a qu'à se reposer ailleurs cet arbre paresseux </a:t>
            </a:r>
            <a:r>
              <a:rPr lang="fr-FR" sz="3200" dirty="0" smtClean="0"/>
              <a:t>!</a:t>
            </a:r>
          </a:p>
          <a:p>
            <a:pPr algn="just"/>
            <a:r>
              <a:rPr lang="fr-FR" sz="3200" dirty="0"/>
              <a:t>Et si ce truc n'était pas un arbre?</a:t>
            </a:r>
          </a:p>
          <a:p>
            <a:pPr algn="just"/>
            <a:r>
              <a:rPr lang="fr-FR" sz="3200" dirty="0"/>
              <a:t>Et si c'était une baguette magique?  Cela y ressemble : c'est la même forme : si Titi la touche, il va devenir un crapaud ou une chenille ?</a:t>
            </a:r>
          </a:p>
          <a:p>
            <a:pPr algn="just"/>
            <a:r>
              <a:rPr lang="fr-FR" sz="3200" dirty="0"/>
              <a:t>Ou alors, c'est sa cage qui sera transformée : elle deviendra une poubelle peut-être ?</a:t>
            </a:r>
          </a:p>
          <a:p>
            <a:pPr algn="just"/>
            <a:r>
              <a:rPr lang="fr-FR" sz="3200" dirty="0"/>
              <a:t>Titi ne veut pas finir à la poubelle !</a:t>
            </a:r>
          </a:p>
          <a:p>
            <a:pPr algn="just"/>
            <a:endParaRPr lang="fr-FR" sz="3200" spc="100" dirty="0"/>
          </a:p>
        </p:txBody>
      </p:sp>
      <p:sp>
        <p:nvSpPr>
          <p:cNvPr id="5" name="Flèche droite rayée 4">
            <a:hlinkClick r:id="" action="ppaction://hlinkshowjump?jump=nextslide"/>
          </p:cNvPr>
          <p:cNvSpPr/>
          <p:nvPr/>
        </p:nvSpPr>
        <p:spPr>
          <a:xfrm>
            <a:off x="8280412" y="6309320"/>
            <a:ext cx="612068" cy="288032"/>
          </a:xfrm>
          <a:prstGeom prst="stripedRigh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31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" rIns="360000" bIns="72000" rtlCol="0" anchor="ctr"/>
          <a:lstStyle/>
          <a:p>
            <a:pPr algn="just"/>
            <a:r>
              <a:rPr lang="fr-FR" sz="3200" dirty="0"/>
              <a:t>Maman arrive et dit </a:t>
            </a:r>
            <a:r>
              <a:rPr lang="fr-FR" sz="3200" dirty="0" smtClean="0"/>
              <a:t>: «</a:t>
            </a:r>
            <a:r>
              <a:rPr lang="fr-FR" sz="3200" dirty="0"/>
              <a:t> Mais Tom, voyons, Titi n'aime pas les poireaux !  Retire-le de sa cage ! Les poireaux, c'est pour faire de la soupe et Titi n'aimera pas la soupe. »</a:t>
            </a:r>
          </a:p>
          <a:p>
            <a:pPr algn="just"/>
            <a:r>
              <a:rPr lang="fr-FR" sz="3200" dirty="0"/>
              <a:t>Tom répond à maman qu'il n'aime pas trop la soupe lui non plus et qu'il préfèrerait que Titi adore les poireaux !</a:t>
            </a:r>
            <a:endParaRPr lang="fr-FR" sz="3200" spc="100" dirty="0"/>
          </a:p>
        </p:txBody>
      </p:sp>
      <p:sp>
        <p:nvSpPr>
          <p:cNvPr id="5" name="Flèche droite rayée 4">
            <a:hlinkClick r:id="" action="ppaction://hlinkshowjump?jump=nextslide"/>
          </p:cNvPr>
          <p:cNvSpPr/>
          <p:nvPr/>
        </p:nvSpPr>
        <p:spPr>
          <a:xfrm>
            <a:off x="8280412" y="6309320"/>
            <a:ext cx="612068" cy="288032"/>
          </a:xfrm>
          <a:prstGeom prst="stripedRigh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71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783998"/>
            <a:ext cx="7772400" cy="1470025"/>
          </a:xfrm>
        </p:spPr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rayée 4">
            <a:hlinkClick r:id="" action="ppaction://hlinkshowjump?jump=firstslide"/>
          </p:cNvPr>
          <p:cNvSpPr/>
          <p:nvPr/>
        </p:nvSpPr>
        <p:spPr>
          <a:xfrm>
            <a:off x="8280412" y="6309320"/>
            <a:ext cx="612068" cy="288032"/>
          </a:xfrm>
          <a:prstGeom prst="stripedRigh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rayée 5">
            <a:hlinkClick r:id="rId3" action="ppaction://hlinksldjump"/>
          </p:cNvPr>
          <p:cNvSpPr/>
          <p:nvPr/>
        </p:nvSpPr>
        <p:spPr>
          <a:xfrm flipH="1">
            <a:off x="287524" y="6309320"/>
            <a:ext cx="612068" cy="288032"/>
          </a:xfrm>
          <a:prstGeom prst="stripedRigh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-6424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Que  se passe-t-il dans la cage de Titi ?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611" y="3180157"/>
            <a:ext cx="739965" cy="497686"/>
          </a:xfrm>
          <a:prstGeom prst="rect">
            <a:avLst/>
          </a:prstGeom>
        </p:spPr>
      </p:pic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-6424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Comment est la chose étrange ?</a:t>
            </a: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611" y="3180157"/>
            <a:ext cx="739965" cy="497686"/>
          </a:xfrm>
          <a:prstGeom prst="rect">
            <a:avLst/>
          </a:prstGeom>
        </p:spPr>
      </p:pic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-6424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Sent-elle bon ?</a:t>
            </a: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611" y="3180157"/>
            <a:ext cx="739965" cy="497686"/>
          </a:xfrm>
          <a:prstGeom prst="rect">
            <a:avLst/>
          </a:prstGeom>
        </p:spPr>
      </p:pic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-6424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Pourquoi Titi a-t-il un plus long chemin à </a:t>
            </a:r>
            <a:r>
              <a:rPr lang="fr-FR" sz="2800" dirty="0" smtClean="0"/>
              <a:t>faire</a:t>
            </a:r>
          </a:p>
          <a:p>
            <a:pPr algn="ctr"/>
            <a:r>
              <a:rPr lang="fr-FR" sz="2800" dirty="0" smtClean="0"/>
              <a:t>jusqu'à </a:t>
            </a:r>
            <a:r>
              <a:rPr lang="fr-FR" sz="2800" dirty="0"/>
              <a:t>sa gamelle ?</a:t>
            </a: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611" y="3180157"/>
            <a:ext cx="739965" cy="497686"/>
          </a:xfrm>
          <a:prstGeom prst="rect">
            <a:avLst/>
          </a:prstGeom>
        </p:spPr>
      </p:pic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-6424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À quoi ressemble la chose ?</a:t>
            </a: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611" y="3180157"/>
            <a:ext cx="739965" cy="497686"/>
          </a:xfrm>
          <a:prstGeom prst="rect">
            <a:avLst/>
          </a:prstGeom>
        </p:spPr>
      </p:pic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-6424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Pourquoi dirait-on un arbre tout fatigué ?</a:t>
            </a:r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611" y="3180157"/>
            <a:ext cx="739965" cy="497686"/>
          </a:xfrm>
          <a:prstGeom prst="rect">
            <a:avLst/>
          </a:prstGeom>
        </p:spPr>
      </p:pic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-6424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Que croit Titi encore, si ce n'est pas un arbre ?</a:t>
            </a: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611" y="3180157"/>
            <a:ext cx="739965" cy="497686"/>
          </a:xfrm>
          <a:prstGeom prst="rect">
            <a:avLst/>
          </a:prstGeom>
        </p:spPr>
      </p:pic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-6424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En quoi a-t-il peur d'être transformé ?</a:t>
            </a:r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611" y="3180157"/>
            <a:ext cx="739965" cy="497686"/>
          </a:xfrm>
          <a:prstGeom prst="rect">
            <a:avLst/>
          </a:prstGeom>
        </p:spPr>
      </p:pic>
      <p:sp>
        <p:nvSpPr>
          <p:cNvPr id="33" name="Rectangle 32">
            <a:hlinkClick r:id="" action="ppaction://noaction" highlightClick="1"/>
          </p:cNvPr>
          <p:cNvSpPr/>
          <p:nvPr/>
        </p:nvSpPr>
        <p:spPr>
          <a:xfrm>
            <a:off x="-6424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Pourquoi a-t-il peur de partir à la poubelle ?</a:t>
            </a: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611" y="3180157"/>
            <a:ext cx="739965" cy="497686"/>
          </a:xfrm>
          <a:prstGeom prst="rect">
            <a:avLst/>
          </a:prstGeom>
        </p:spPr>
      </p:pic>
      <p:sp>
        <p:nvSpPr>
          <p:cNvPr id="35" name="Rectangle 34">
            <a:hlinkClick r:id="" action="ppaction://noaction" highlightClick="1"/>
          </p:cNvPr>
          <p:cNvSpPr/>
          <p:nvPr/>
        </p:nvSpPr>
        <p:spPr>
          <a:xfrm>
            <a:off x="-260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Qu'est-ce que c'était, en fait, cette chose bizarre ?</a:t>
            </a: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775" y="3180157"/>
            <a:ext cx="739965" cy="497686"/>
          </a:xfrm>
          <a:prstGeom prst="rect">
            <a:avLst/>
          </a:prstGeom>
        </p:spPr>
      </p:pic>
      <p:sp>
        <p:nvSpPr>
          <p:cNvPr id="37" name="Rectangle 36">
            <a:hlinkClick r:id="" action="ppaction://noaction" highlightClick="1"/>
          </p:cNvPr>
          <p:cNvSpPr/>
          <p:nvPr/>
        </p:nvSpPr>
        <p:spPr>
          <a:xfrm>
            <a:off x="-6424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À quoi vont servir les poireaux ?</a:t>
            </a: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611" y="3180157"/>
            <a:ext cx="739965" cy="497686"/>
          </a:xfrm>
          <a:prstGeom prst="rect">
            <a:avLst/>
          </a:prstGeom>
        </p:spPr>
      </p:pic>
      <p:sp>
        <p:nvSpPr>
          <p:cNvPr id="39" name="Rectangle 38">
            <a:hlinkClick r:id="" action="ppaction://noaction" highlightClick="1"/>
          </p:cNvPr>
          <p:cNvSpPr/>
          <p:nvPr/>
        </p:nvSpPr>
        <p:spPr>
          <a:xfrm>
            <a:off x="-6424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Pourquoi </a:t>
            </a:r>
            <a:r>
              <a:rPr lang="fr-FR" sz="2800" dirty="0"/>
              <a:t>Tom préfèrerait que Titi aime les poireaux </a:t>
            </a:r>
            <a:r>
              <a:rPr lang="fr-FR" sz="2800" dirty="0" smtClean="0"/>
              <a:t>?</a:t>
            </a:r>
          </a:p>
          <a:p>
            <a:pPr algn="ctr"/>
            <a:r>
              <a:rPr lang="fr-FR" sz="2800" dirty="0" smtClean="0"/>
              <a:t>En </a:t>
            </a:r>
            <a:r>
              <a:rPr lang="fr-FR" sz="2800" dirty="0"/>
              <a:t>as-tu déjà mangé ?</a:t>
            </a:r>
            <a:endParaRPr lang="fr-FR" sz="2800" spc="100" dirty="0"/>
          </a:p>
        </p:txBody>
      </p:sp>
      <p:pic>
        <p:nvPicPr>
          <p:cNvPr id="40" name="Image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611" y="3180157"/>
            <a:ext cx="739965" cy="49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81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6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2" fill="hold">
                      <p:stCondLst>
                        <p:cond delay="0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0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2" fill="hold">
                      <p:stCondLst>
                        <p:cond delay="0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4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2" fill="hold">
                      <p:stCondLst>
                        <p:cond delay="0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9" grpId="0" animBg="1"/>
      <p:bldP spid="19" grpId="1" animBg="1"/>
      <p:bldP spid="21" grpId="0" animBg="1"/>
      <p:bldP spid="21" grpId="1" animBg="1"/>
      <p:bldP spid="23" grpId="0" animBg="1"/>
      <p:bldP spid="23" grpId="1" animBg="1"/>
      <p:bldP spid="25" grpId="0" animBg="1"/>
      <p:bldP spid="25" grpId="1" animBg="1"/>
      <p:bldP spid="27" grpId="0" animBg="1"/>
      <p:bldP spid="27" grpId="1" animBg="1"/>
      <p:bldP spid="29" grpId="0" animBg="1"/>
      <p:bldP spid="29" grpId="1" animBg="1"/>
      <p:bldP spid="31" grpId="0" animBg="1"/>
      <p:bldP spid="31" grpId="1" animBg="1"/>
      <p:bldP spid="33" grpId="0" animBg="1"/>
      <p:bldP spid="33" grpId="1" animBg="1"/>
      <p:bldP spid="35" grpId="0" animBg="1"/>
      <p:bldP spid="35" grpId="1" animBg="1"/>
      <p:bldP spid="37" grpId="0" animBg="1"/>
      <p:bldP spid="37" grpId="1" animBg="1"/>
      <p:bldP spid="39" grpId="0" animBg="1"/>
      <p:bldP spid="3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10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" rIns="360000" bIns="72000" rtlCol="0" anchor="ctr"/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fr-FR" sz="3200" spc="100" dirty="0" smtClean="0"/>
          </a:p>
          <a:p>
            <a:pPr algn="just"/>
            <a:r>
              <a:rPr lang="fr-FR" sz="3200" dirty="0" smtClean="0"/>
              <a:t>Titi, </a:t>
            </a:r>
            <a:r>
              <a:rPr lang="fr-FR" sz="3200" dirty="0"/>
              <a:t>le petit cochon </a:t>
            </a:r>
            <a:r>
              <a:rPr lang="fr-FR" sz="3200" dirty="0" smtClean="0"/>
              <a:t>d'Inde, </a:t>
            </a:r>
            <a:r>
              <a:rPr lang="fr-FR" sz="3200" dirty="0"/>
              <a:t>aime dormir dans le foin : il se fait un nid douillet, et cela lui sert aussi de cachette ; les cochons d'Inde adorent se cacher.</a:t>
            </a:r>
          </a:p>
          <a:p>
            <a:pPr algn="just"/>
            <a:r>
              <a:rPr lang="fr-FR" sz="3200" dirty="0"/>
              <a:t>Aujourd'hui, maman change la litière de Titi : il faut la changer souvent car Titi salit beaucoup sa cage</a:t>
            </a:r>
            <a:r>
              <a:rPr lang="fr-FR" sz="3200" dirty="0" smtClean="0"/>
              <a:t>. Maman </a:t>
            </a:r>
            <a:r>
              <a:rPr lang="fr-FR" sz="3200" dirty="0"/>
              <a:t>met Titi dans un carton par terre en attendant.</a:t>
            </a:r>
          </a:p>
          <a:p>
            <a:pPr algn="just"/>
            <a:r>
              <a:rPr lang="fr-FR" sz="3200" dirty="0"/>
              <a:t>Le chaton a entendu du bruit dans le carton : il s'approche, se penche, observe le cochon d'Inde qui gigote.</a:t>
            </a:r>
            <a:endParaRPr lang="fr-FR" sz="3200" spc="1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514085" y="8620"/>
            <a:ext cx="6115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Titi </a:t>
            </a:r>
            <a:r>
              <a:rPr lang="fr-FR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aime son confort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Flèche droite rayée 4">
            <a:hlinkClick r:id="" action="ppaction://hlinkshowjump?jump=nextslide"/>
          </p:cNvPr>
          <p:cNvSpPr/>
          <p:nvPr/>
        </p:nvSpPr>
        <p:spPr>
          <a:xfrm>
            <a:off x="8280412" y="6309320"/>
            <a:ext cx="612068" cy="288032"/>
          </a:xfrm>
          <a:prstGeom prst="stripedRigh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14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" rIns="360000" bIns="72000" rtlCol="0" anchor="ctr"/>
          <a:lstStyle/>
          <a:p>
            <a:pPr algn="just"/>
            <a:r>
              <a:rPr lang="fr-FR" sz="3200" dirty="0"/>
              <a:t>Soudain, le chat bondit et saute dans le carton avec Titi.</a:t>
            </a:r>
          </a:p>
          <a:p>
            <a:pPr algn="just"/>
            <a:r>
              <a:rPr lang="fr-FR" sz="3200" dirty="0"/>
              <a:t>Titi a peur, et court au fond du carton. Le chaton le renifle doucement, puis il se couche en ronronnant près de Titi.</a:t>
            </a:r>
          </a:p>
          <a:p>
            <a:pPr algn="just"/>
            <a:r>
              <a:rPr lang="fr-FR" sz="3200" dirty="0"/>
              <a:t>Peu à peu, Titi a moins peur, il ose approcher du chaton : le chaton est tout doux, il a les yeux fermés et il dort.</a:t>
            </a:r>
          </a:p>
          <a:p>
            <a:pPr algn="just"/>
            <a:r>
              <a:rPr lang="fr-FR" sz="3200" dirty="0"/>
              <a:t>Titi a sommeil lui aussi, alors il se met contre le chaton : ça lui fait un oreiller tout chaud.</a:t>
            </a:r>
          </a:p>
        </p:txBody>
      </p:sp>
      <p:sp>
        <p:nvSpPr>
          <p:cNvPr id="5" name="Flèche droite rayée 4">
            <a:hlinkClick r:id="" action="ppaction://hlinkshowjump?jump=nextslide"/>
          </p:cNvPr>
          <p:cNvSpPr/>
          <p:nvPr/>
        </p:nvSpPr>
        <p:spPr>
          <a:xfrm>
            <a:off x="8280412" y="6309320"/>
            <a:ext cx="612068" cy="288032"/>
          </a:xfrm>
          <a:prstGeom prst="stripedRigh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70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" rIns="360000" bIns="72000" rtlCol="0" anchor="ctr"/>
          <a:lstStyle/>
          <a:p>
            <a:pPr algn="just"/>
            <a:r>
              <a:rPr lang="fr-FR" sz="3200" dirty="0"/>
              <a:t>Titi a envie d'adopter le chaton et de le garder dans sa cage : ça lui ferait un copain ! Titi a envie d'avoir un chat à lui, il l'appellerait « coussinet » !</a:t>
            </a:r>
          </a:p>
          <a:p>
            <a:pPr algn="just"/>
            <a:r>
              <a:rPr lang="fr-FR" sz="3200" dirty="0"/>
              <a:t>Mais voici que le chaton en a assez d'être un oreiller, il remue, se lève et met des petits coups de patte à Titi !</a:t>
            </a:r>
          </a:p>
          <a:p>
            <a:pPr algn="just"/>
            <a:r>
              <a:rPr lang="fr-FR" sz="3200" dirty="0"/>
              <a:t>Titi crie, il n'aime pas la boxe.</a:t>
            </a:r>
          </a:p>
          <a:p>
            <a:pPr algn="just"/>
            <a:r>
              <a:rPr lang="fr-FR" sz="3200" dirty="0"/>
              <a:t>Maman revient avec la cage toute propre et remet Titi dedans.</a:t>
            </a:r>
          </a:p>
          <a:p>
            <a:pPr algn="just"/>
            <a:r>
              <a:rPr lang="fr-FR" sz="3200" dirty="0"/>
              <a:t>Ouf ! Titi est bien content de retrouver son lit à lui, même s'il n'a pas d'oreiller, car un oreiller qui bouge et qui boxe, ce n'est pas pratique.</a:t>
            </a:r>
            <a:endParaRPr lang="fr-FR" sz="3200" spc="100" dirty="0"/>
          </a:p>
        </p:txBody>
      </p:sp>
      <p:sp>
        <p:nvSpPr>
          <p:cNvPr id="5" name="Flèche droite rayée 4">
            <a:hlinkClick r:id="" action="ppaction://hlinkshowjump?jump=nextslide"/>
          </p:cNvPr>
          <p:cNvSpPr/>
          <p:nvPr/>
        </p:nvSpPr>
        <p:spPr>
          <a:xfrm>
            <a:off x="8280412" y="6309320"/>
            <a:ext cx="612068" cy="288032"/>
          </a:xfrm>
          <a:prstGeom prst="stripedRigh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36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" rIns="360000" bIns="72000" rtlCol="0" anchor="ctr"/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fr-FR" sz="3200" spc="100" dirty="0" smtClean="0"/>
          </a:p>
          <a:p>
            <a:pPr algn="just"/>
            <a:r>
              <a:rPr lang="fr-FR" sz="3200" dirty="0"/>
              <a:t>Tom, le petit garçon a faim : il est presque midi. Maman prépare des frites : elle épluche des pommes de terre.</a:t>
            </a:r>
          </a:p>
          <a:p>
            <a:pPr algn="just"/>
            <a:r>
              <a:rPr lang="fr-FR" sz="3200" dirty="0"/>
              <a:t>Titi le petit cochon d'Inde entend les bruits d'un sachet en plastique : celui dans lequel maman dépose les épluchures de pommes de terre.</a:t>
            </a:r>
          </a:p>
          <a:p>
            <a:pPr algn="just"/>
            <a:r>
              <a:rPr lang="fr-FR" sz="3200" dirty="0"/>
              <a:t>Titi se met à crier : cela veut dire, qu'il veut manger.</a:t>
            </a:r>
          </a:p>
          <a:p>
            <a:pPr algn="just"/>
            <a:r>
              <a:rPr lang="fr-FR" sz="3200" dirty="0"/>
              <a:t>Titi croit que c'est un sachet avec de la salade, il a l'habitude car maman lui garde toutes les épluchures de salade et de carottes</a:t>
            </a:r>
            <a:r>
              <a:rPr lang="fr-FR" sz="3200" dirty="0" smtClean="0"/>
              <a:t>.</a:t>
            </a:r>
            <a:endParaRPr lang="fr-FR" sz="3200" dirty="0"/>
          </a:p>
        </p:txBody>
      </p:sp>
      <p:sp>
        <p:nvSpPr>
          <p:cNvPr id="3" name="Rectangle 2"/>
          <p:cNvSpPr/>
          <p:nvPr/>
        </p:nvSpPr>
        <p:spPr>
          <a:xfrm>
            <a:off x="871312" y="8620"/>
            <a:ext cx="7401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Titi n'aime pas le Mac Do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Flèche droite rayée 4">
            <a:hlinkClick r:id="" action="ppaction://hlinkshowjump?jump=nextslide"/>
          </p:cNvPr>
          <p:cNvSpPr/>
          <p:nvPr/>
        </p:nvSpPr>
        <p:spPr>
          <a:xfrm>
            <a:off x="8280412" y="6309320"/>
            <a:ext cx="612068" cy="288032"/>
          </a:xfrm>
          <a:prstGeom prst="stripedRigh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61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43022"/>
            <a:ext cx="7772400" cy="1470025"/>
          </a:xfrm>
        </p:spPr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rayée 4">
            <a:hlinkClick r:id="" action="ppaction://hlinkshowjump?jump=firstslide"/>
          </p:cNvPr>
          <p:cNvSpPr/>
          <p:nvPr/>
        </p:nvSpPr>
        <p:spPr>
          <a:xfrm>
            <a:off x="8280412" y="6309320"/>
            <a:ext cx="612068" cy="288032"/>
          </a:xfrm>
          <a:prstGeom prst="stripedRigh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rayée 5">
            <a:hlinkClick r:id="rId3" action="ppaction://hlinksldjump"/>
          </p:cNvPr>
          <p:cNvSpPr/>
          <p:nvPr/>
        </p:nvSpPr>
        <p:spPr>
          <a:xfrm flipH="1">
            <a:off x="287524" y="6309320"/>
            <a:ext cx="612068" cy="288032"/>
          </a:xfrm>
          <a:prstGeom prst="stripedRigh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-6672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800" dirty="0"/>
              <a:t>Que fait maman </a:t>
            </a:r>
            <a:r>
              <a:rPr lang="fr-FR" sz="2800" dirty="0" smtClean="0"/>
              <a:t>?</a:t>
            </a:r>
          </a:p>
          <a:p>
            <a:pPr lvl="0" algn="ctr"/>
            <a:r>
              <a:rPr lang="fr-FR" sz="2800" dirty="0" smtClean="0"/>
              <a:t>Pourquoi </a:t>
            </a:r>
            <a:r>
              <a:rPr lang="fr-FR" sz="2800" dirty="0"/>
              <a:t>met-elle Titi dans un carton ?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363" y="3270167"/>
            <a:ext cx="739965" cy="497686"/>
          </a:xfrm>
          <a:prstGeom prst="rect">
            <a:avLst/>
          </a:prstGeom>
        </p:spPr>
      </p:pic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-6672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Qui s'approche ?</a:t>
            </a: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363" y="3270167"/>
            <a:ext cx="739965" cy="497686"/>
          </a:xfrm>
          <a:prstGeom prst="rect">
            <a:avLst/>
          </a:prstGeom>
        </p:spPr>
      </p:pic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-6672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Que fait le chaton ?</a:t>
            </a: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363" y="3270167"/>
            <a:ext cx="739965" cy="497686"/>
          </a:xfrm>
          <a:prstGeom prst="rect">
            <a:avLst/>
          </a:prstGeom>
        </p:spPr>
      </p:pic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-6672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Pourquoi Titi a-t-il peur ?</a:t>
            </a: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363" y="3270167"/>
            <a:ext cx="739965" cy="497686"/>
          </a:xfrm>
          <a:prstGeom prst="rect">
            <a:avLst/>
          </a:prstGeom>
        </p:spPr>
      </p:pic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-6672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Pourquoi est-il rassuré ensuite ?</a:t>
            </a: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363" y="3270167"/>
            <a:ext cx="739965" cy="497686"/>
          </a:xfrm>
          <a:prstGeom prst="rect">
            <a:avLst/>
          </a:prstGeom>
        </p:spPr>
      </p:pic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-6672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Pourquoi Titi a-t-il un oreiller ?</a:t>
            </a:r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363" y="3270167"/>
            <a:ext cx="739965" cy="497686"/>
          </a:xfrm>
          <a:prstGeom prst="rect">
            <a:avLst/>
          </a:prstGeom>
        </p:spPr>
      </p:pic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-6672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Que veut dire : Titi a envie d'adopter un chaton ?</a:t>
            </a: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363" y="3270167"/>
            <a:ext cx="739965" cy="497686"/>
          </a:xfrm>
          <a:prstGeom prst="rect">
            <a:avLst/>
          </a:prstGeom>
        </p:spPr>
      </p:pic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-6672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Comment voudrait-il l'appeler ? Pourquoi ?</a:t>
            </a:r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363" y="3270167"/>
            <a:ext cx="739965" cy="497686"/>
          </a:xfrm>
          <a:prstGeom prst="rect">
            <a:avLst/>
          </a:prstGeom>
        </p:spPr>
      </p:pic>
      <p:sp>
        <p:nvSpPr>
          <p:cNvPr id="33" name="Rectangle 32">
            <a:hlinkClick r:id="" action="ppaction://noaction" highlightClick="1"/>
          </p:cNvPr>
          <p:cNvSpPr/>
          <p:nvPr/>
        </p:nvSpPr>
        <p:spPr>
          <a:xfrm>
            <a:off x="-6672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Pourquoi Titi se met-il à crier ?</a:t>
            </a: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363" y="3270167"/>
            <a:ext cx="739965" cy="497686"/>
          </a:xfrm>
          <a:prstGeom prst="rect">
            <a:avLst/>
          </a:prstGeom>
        </p:spPr>
      </p:pic>
      <p:sp>
        <p:nvSpPr>
          <p:cNvPr id="35" name="Rectangle 34">
            <a:hlinkClick r:id="" action="ppaction://noaction" highlightClick="1"/>
          </p:cNvPr>
          <p:cNvSpPr/>
          <p:nvPr/>
        </p:nvSpPr>
        <p:spPr>
          <a:xfrm>
            <a:off x="-508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Pourquoi dit-on que Titi n'aime pas la boxe ?</a:t>
            </a: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527" y="3270167"/>
            <a:ext cx="739965" cy="497686"/>
          </a:xfrm>
          <a:prstGeom prst="rect">
            <a:avLst/>
          </a:prstGeom>
        </p:spPr>
      </p:pic>
      <p:sp>
        <p:nvSpPr>
          <p:cNvPr id="37" name="Rectangle 36">
            <a:hlinkClick r:id="" action="ppaction://noaction" highlightClick="1"/>
          </p:cNvPr>
          <p:cNvSpPr/>
          <p:nvPr/>
        </p:nvSpPr>
        <p:spPr>
          <a:xfrm>
            <a:off x="-6672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Titi a-t-il encore envie de garder l'oreiller en chaton ? Pourquoi ?</a:t>
            </a: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363" y="3270167"/>
            <a:ext cx="739965" cy="497686"/>
          </a:xfrm>
          <a:prstGeom prst="rect">
            <a:avLst/>
          </a:prstGeom>
        </p:spPr>
      </p:pic>
      <p:sp>
        <p:nvSpPr>
          <p:cNvPr id="39" name="Rectangle 38">
            <a:hlinkClick r:id="" action="ppaction://noaction" highlightClick="1"/>
          </p:cNvPr>
          <p:cNvSpPr/>
          <p:nvPr/>
        </p:nvSpPr>
        <p:spPr>
          <a:xfrm>
            <a:off x="-6672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Est-ce </a:t>
            </a:r>
            <a:r>
              <a:rPr lang="fr-FR" sz="2800" dirty="0"/>
              <a:t>que les cochons d'Inde peuvent </a:t>
            </a:r>
            <a:r>
              <a:rPr lang="fr-FR" sz="2800" dirty="0" smtClean="0"/>
              <a:t>avoir</a:t>
            </a:r>
          </a:p>
          <a:p>
            <a:pPr algn="ctr"/>
            <a:r>
              <a:rPr lang="fr-FR" sz="2800" dirty="0" smtClean="0"/>
              <a:t>un </a:t>
            </a:r>
            <a:r>
              <a:rPr lang="fr-FR" sz="2800" dirty="0"/>
              <a:t>chat à eux ?</a:t>
            </a:r>
            <a:endParaRPr lang="fr-FR" sz="2800" spc="100" dirty="0"/>
          </a:p>
        </p:txBody>
      </p:sp>
      <p:pic>
        <p:nvPicPr>
          <p:cNvPr id="40" name="Image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363" y="3270167"/>
            <a:ext cx="739965" cy="49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82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6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2" fill="hold">
                      <p:stCondLst>
                        <p:cond delay="0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0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2" fill="hold">
                      <p:stCondLst>
                        <p:cond delay="0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4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2" fill="hold">
                      <p:stCondLst>
                        <p:cond delay="0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9" grpId="0" animBg="1"/>
      <p:bldP spid="19" grpId="1" animBg="1"/>
      <p:bldP spid="21" grpId="0" animBg="1"/>
      <p:bldP spid="21" grpId="1" animBg="1"/>
      <p:bldP spid="23" grpId="0" animBg="1"/>
      <p:bldP spid="23" grpId="1" animBg="1"/>
      <p:bldP spid="25" grpId="0" animBg="1"/>
      <p:bldP spid="25" grpId="1" animBg="1"/>
      <p:bldP spid="27" grpId="0" animBg="1"/>
      <p:bldP spid="27" grpId="1" animBg="1"/>
      <p:bldP spid="29" grpId="0" animBg="1"/>
      <p:bldP spid="29" grpId="1" animBg="1"/>
      <p:bldP spid="31" grpId="0" animBg="1"/>
      <p:bldP spid="31" grpId="1" animBg="1"/>
      <p:bldP spid="33" grpId="0" animBg="1"/>
      <p:bldP spid="33" grpId="1" animBg="1"/>
      <p:bldP spid="35" grpId="0" animBg="1"/>
      <p:bldP spid="35" grpId="1" animBg="1"/>
      <p:bldP spid="37" grpId="0" animBg="1"/>
      <p:bldP spid="37" grpId="1" animBg="1"/>
      <p:bldP spid="39" grpId="0" animBg="1"/>
      <p:bldP spid="3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" rIns="360000" bIns="72000" rtlCol="0" anchor="ctr"/>
          <a:lstStyle/>
          <a:p>
            <a:pPr algn="just"/>
            <a:r>
              <a:rPr lang="fr-FR" sz="3200" dirty="0"/>
              <a:t>Maman lui donne une épluchure de pomme de terre : Titi la </a:t>
            </a:r>
            <a:r>
              <a:rPr lang="fr-FR" sz="3200" dirty="0" smtClean="0"/>
              <a:t>dévore…</a:t>
            </a:r>
          </a:p>
          <a:p>
            <a:pPr algn="just"/>
            <a:r>
              <a:rPr lang="fr-FR" sz="3200" dirty="0"/>
              <a:t>Maman sert les frites qui sont cuites : Tom les dévore avec de la moutarde qui pique le nez très fort</a:t>
            </a:r>
            <a:r>
              <a:rPr lang="fr-FR" sz="3200" dirty="0" smtClean="0"/>
              <a:t>. Tom </a:t>
            </a:r>
            <a:r>
              <a:rPr lang="fr-FR" sz="3200" dirty="0"/>
              <a:t>veut faire goûter une frite à Titi : comme Titi aime les épluchures de pomme de terre, il aimera les frites, c'est meilleur, les pommes de terre en frite !</a:t>
            </a:r>
          </a:p>
          <a:p>
            <a:pPr algn="just"/>
            <a:r>
              <a:rPr lang="fr-FR" sz="3200" dirty="0"/>
              <a:t>Tom met une frite dans la cage de Titi, avec de la moutarde</a:t>
            </a:r>
            <a:r>
              <a:rPr lang="fr-FR" sz="3200" dirty="0" smtClean="0"/>
              <a:t>. Titi </a:t>
            </a:r>
            <a:r>
              <a:rPr lang="fr-FR" sz="3200" dirty="0"/>
              <a:t>renifle et se met à sauter en l'air, comme un kangourou</a:t>
            </a:r>
            <a:r>
              <a:rPr lang="fr-FR" sz="3200" dirty="0" smtClean="0"/>
              <a:t>.</a:t>
            </a:r>
            <a:endParaRPr lang="fr-FR" sz="3200" dirty="0"/>
          </a:p>
        </p:txBody>
      </p:sp>
      <p:sp>
        <p:nvSpPr>
          <p:cNvPr id="5" name="Flèche droite rayée 4">
            <a:hlinkClick r:id="" action="ppaction://hlinkshowjump?jump=nextslide"/>
          </p:cNvPr>
          <p:cNvSpPr/>
          <p:nvPr/>
        </p:nvSpPr>
        <p:spPr>
          <a:xfrm>
            <a:off x="8280412" y="6309320"/>
            <a:ext cx="612068" cy="288032"/>
          </a:xfrm>
          <a:prstGeom prst="stripedRigh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35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" rIns="360000" bIns="72000" rtlCol="0" anchor="ctr"/>
          <a:lstStyle/>
          <a:p>
            <a:r>
              <a:rPr lang="fr-FR" sz="3200" dirty="0"/>
              <a:t>Il va vite se cacher sous son foin en éternuant.</a:t>
            </a:r>
            <a:endParaRPr lang="fr-FR" sz="3200" spc="100" dirty="0"/>
          </a:p>
          <a:p>
            <a:r>
              <a:rPr lang="fr-FR" sz="3200" dirty="0" smtClean="0"/>
              <a:t>Maman </a:t>
            </a:r>
            <a:r>
              <a:rPr lang="fr-FR" sz="3200" dirty="0"/>
              <a:t>croit que Titi est malade : elle regarde et voit la frite.</a:t>
            </a:r>
          </a:p>
          <a:p>
            <a:r>
              <a:rPr lang="fr-FR" sz="3200" dirty="0"/>
              <a:t>Elle explique à Tom : « Tom, Titi ne mange pas de frites, et encore moins de la moutarde : il n'ira jamais au Mac Do avec toi, lui, il préfèrera courir dans le jardin de mamie au milieu des salades, ou dans les prés au milieu des pissenlits. »</a:t>
            </a:r>
            <a:endParaRPr lang="fr-FR" sz="3200" spc="100" dirty="0"/>
          </a:p>
        </p:txBody>
      </p:sp>
      <p:sp>
        <p:nvSpPr>
          <p:cNvPr id="5" name="Flèche droite rayée 4">
            <a:hlinkClick r:id="" action="ppaction://hlinkshowjump?jump=nextslide"/>
          </p:cNvPr>
          <p:cNvSpPr/>
          <p:nvPr/>
        </p:nvSpPr>
        <p:spPr>
          <a:xfrm>
            <a:off x="8280412" y="6309320"/>
            <a:ext cx="612068" cy="288032"/>
          </a:xfrm>
          <a:prstGeom prst="stripedRigh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40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361840"/>
            <a:ext cx="7772400" cy="14700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rayée 4">
            <a:hlinkClick r:id="" action="ppaction://hlinkshowjump?jump=firstslide"/>
          </p:cNvPr>
          <p:cNvSpPr/>
          <p:nvPr/>
        </p:nvSpPr>
        <p:spPr>
          <a:xfrm>
            <a:off x="8280412" y="6309320"/>
            <a:ext cx="612068" cy="288032"/>
          </a:xfrm>
          <a:prstGeom prst="stripedRigh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rayée 5">
            <a:hlinkClick r:id="rId3" action="ppaction://hlinksldjump"/>
          </p:cNvPr>
          <p:cNvSpPr/>
          <p:nvPr/>
        </p:nvSpPr>
        <p:spPr>
          <a:xfrm flipH="1">
            <a:off x="287524" y="6309320"/>
            <a:ext cx="612068" cy="288032"/>
          </a:xfrm>
          <a:prstGeom prst="stripedRigh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10592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Que va  manger Tom à midi ?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627" y="3180157"/>
            <a:ext cx="739965" cy="497686"/>
          </a:xfrm>
          <a:prstGeom prst="rect">
            <a:avLst/>
          </a:prstGeom>
        </p:spPr>
      </p:pic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10592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Pourquoi Titi crie-t-il </a:t>
            </a:r>
            <a:r>
              <a:rPr lang="fr-FR" sz="2800" dirty="0" smtClean="0"/>
              <a:t>?</a:t>
            </a:r>
            <a:endParaRPr lang="fr-FR" sz="2800" spc="100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627" y="3180157"/>
            <a:ext cx="739965" cy="497686"/>
          </a:xfrm>
          <a:prstGeom prst="rect">
            <a:avLst/>
          </a:prstGeom>
        </p:spPr>
      </p:pic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10592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Pourquoi Tom veut-il lui donner une frite ?</a:t>
            </a: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627" y="3180157"/>
            <a:ext cx="739965" cy="497686"/>
          </a:xfrm>
          <a:prstGeom prst="rect">
            <a:avLst/>
          </a:prstGeom>
        </p:spPr>
      </p:pic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10592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Pourquoi Titi saute-t-il en l'air comme un kangourou ?</a:t>
            </a: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627" y="3180157"/>
            <a:ext cx="739965" cy="497686"/>
          </a:xfrm>
          <a:prstGeom prst="rect">
            <a:avLst/>
          </a:prstGeom>
        </p:spPr>
      </p:pic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10592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Quel effet la moutarde fait-elle à Titi ?</a:t>
            </a: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627" y="3180157"/>
            <a:ext cx="739965" cy="497686"/>
          </a:xfrm>
          <a:prstGeom prst="rect">
            <a:avLst/>
          </a:prstGeom>
        </p:spPr>
      </p:pic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10592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Pourquoi Titi n'ira-t-il jamais au Mac </a:t>
            </a:r>
            <a:r>
              <a:rPr lang="fr-FR" sz="2800" dirty="0" smtClean="0"/>
              <a:t>Do </a:t>
            </a:r>
            <a:r>
              <a:rPr lang="fr-FR" sz="2800" dirty="0"/>
              <a:t>?</a:t>
            </a:r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627" y="3180157"/>
            <a:ext cx="739965" cy="497686"/>
          </a:xfrm>
          <a:prstGeom prst="rect">
            <a:avLst/>
          </a:prstGeom>
        </p:spPr>
      </p:pic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10592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Pourquoi préfère-t-il courir dans le </a:t>
            </a:r>
            <a:r>
              <a:rPr lang="fr-FR" sz="2800" dirty="0" smtClean="0"/>
              <a:t>jardin</a:t>
            </a:r>
          </a:p>
          <a:p>
            <a:pPr algn="ctr"/>
            <a:r>
              <a:rPr lang="fr-FR" sz="2800" dirty="0" smtClean="0"/>
              <a:t>ou </a:t>
            </a:r>
            <a:r>
              <a:rPr lang="fr-FR" sz="2800" dirty="0"/>
              <a:t>dans les prés ?</a:t>
            </a:r>
            <a:endParaRPr lang="fr-FR" sz="2800" spc="100" dirty="0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627" y="3180157"/>
            <a:ext cx="739965" cy="49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14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9" grpId="0" animBg="1"/>
      <p:bldP spid="19" grpId="1" animBg="1"/>
      <p:bldP spid="21" grpId="0" animBg="1"/>
      <p:bldP spid="21" grpId="1" animBg="1"/>
      <p:bldP spid="23" grpId="0" animBg="1"/>
      <p:bldP spid="23" grpId="1" animBg="1"/>
      <p:bldP spid="25" grpId="0" animBg="1"/>
      <p:bldP spid="25" grpId="1" animBg="1"/>
      <p:bldP spid="27" grpId="0" animBg="1"/>
      <p:bldP spid="27" grpId="1" animBg="1"/>
      <p:bldP spid="29" grpId="0" animBg="1"/>
      <p:bldP spid="2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7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" rIns="360000" bIns="72000" rtlCol="0" anchor="ctr"/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fr-FR" sz="3200" spc="100" dirty="0" smtClean="0"/>
          </a:p>
          <a:p>
            <a:pPr algn="just"/>
            <a:r>
              <a:rPr lang="fr-FR" sz="3200" dirty="0"/>
              <a:t>Titi le petit cochon d'Inde vit dans une cage avec sa famille.</a:t>
            </a:r>
          </a:p>
          <a:p>
            <a:pPr algn="just"/>
            <a:r>
              <a:rPr lang="fr-FR" sz="3200" dirty="0"/>
              <a:t>Tom le petit garçon aime promener Titi et le sortir de sa cage pour le câliner.</a:t>
            </a:r>
          </a:p>
          <a:p>
            <a:pPr algn="just"/>
            <a:r>
              <a:rPr lang="fr-FR" sz="3200" dirty="0"/>
              <a:t>Titi est content de sortir car il aime courir et dans la cage, il n'y a pas assez de place, ou alors il faut courir en rond, et ça lui donne mal à la tête.</a:t>
            </a:r>
          </a:p>
          <a:p>
            <a:pPr algn="just"/>
            <a:r>
              <a:rPr lang="fr-FR" sz="3200" dirty="0"/>
              <a:t>Parfois, au cours de ses explorations, Titi se retrouve dans des endroits surprenants : il escalade les pots de fleurs, grimpe dans un vase, passe sous une </a:t>
            </a:r>
            <a:r>
              <a:rPr lang="fr-FR" sz="3200" dirty="0" smtClean="0"/>
              <a:t>couverture…</a:t>
            </a:r>
            <a:endParaRPr lang="fr-FR" sz="3200" spc="1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749181" y="8620"/>
            <a:ext cx="56456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Titi </a:t>
            </a:r>
            <a:r>
              <a:rPr lang="fr-FR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visite le monde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Flèche droite rayée 4">
            <a:hlinkClick r:id="" action="ppaction://hlinkshowjump?jump=nextslide"/>
          </p:cNvPr>
          <p:cNvSpPr/>
          <p:nvPr/>
        </p:nvSpPr>
        <p:spPr>
          <a:xfrm>
            <a:off x="8280412" y="6309320"/>
            <a:ext cx="612068" cy="288032"/>
          </a:xfrm>
          <a:prstGeom prst="stripedRigh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74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" rIns="360000" bIns="72000" rtlCol="0" anchor="ctr"/>
          <a:lstStyle/>
          <a:p>
            <a:pPr algn="just"/>
            <a:r>
              <a:rPr lang="fr-FR" sz="3200" dirty="0" smtClean="0"/>
              <a:t>Et </a:t>
            </a:r>
            <a:r>
              <a:rPr lang="fr-FR" sz="3200" dirty="0"/>
              <a:t>ses copains sont même montés dans la remorque du tracteur de Tom : que d'aventures </a:t>
            </a:r>
            <a:r>
              <a:rPr lang="fr-FR" sz="3200" dirty="0" smtClean="0"/>
              <a:t>!</a:t>
            </a:r>
            <a:endParaRPr lang="fr-FR" sz="3200" spc="100" dirty="0" smtClean="0"/>
          </a:p>
          <a:p>
            <a:pPr algn="just"/>
            <a:r>
              <a:rPr lang="fr-FR" sz="3200" dirty="0"/>
              <a:t>Aujourd'hui Titi marche sur des journaux : c'est normal, car il fait pipi partout !</a:t>
            </a:r>
          </a:p>
          <a:p>
            <a:pPr algn="just"/>
            <a:r>
              <a:rPr lang="fr-FR" sz="3200" dirty="0"/>
              <a:t>Mais Titi n'aime pas courir sur les journaux : il voit sous son corps, des jambes,  des corps et des personnages qui lui font peur !</a:t>
            </a:r>
          </a:p>
          <a:p>
            <a:pPr algn="just"/>
            <a:r>
              <a:rPr lang="fr-FR" sz="3200" dirty="0"/>
              <a:t>Et puis, Titi ne sait pas lire, il n'a pas besoin de ces lettres sous ses pattes : tout ceci lui donne mal aux yeux, et Titi ne veut plus marcher sur les journaux : il préfère marcher et courir dans l'herbe. Et puis, l'herbe, il peut la grignoter en se promenant !</a:t>
            </a:r>
            <a:endParaRPr lang="fr-FR" sz="3200" spc="100" dirty="0"/>
          </a:p>
        </p:txBody>
      </p:sp>
      <p:sp>
        <p:nvSpPr>
          <p:cNvPr id="5" name="Flèche droite rayée 4">
            <a:hlinkClick r:id="" action="ppaction://hlinkshowjump?jump=nextslide"/>
          </p:cNvPr>
          <p:cNvSpPr/>
          <p:nvPr/>
        </p:nvSpPr>
        <p:spPr>
          <a:xfrm>
            <a:off x="8280412" y="6309320"/>
            <a:ext cx="612068" cy="288032"/>
          </a:xfrm>
          <a:prstGeom prst="stripedRigh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32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43022"/>
            <a:ext cx="7772400" cy="1470025"/>
          </a:xfrm>
        </p:spPr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rayée 4">
            <a:hlinkClick r:id="" action="ppaction://hlinkshowjump?jump=firstslide"/>
          </p:cNvPr>
          <p:cNvSpPr/>
          <p:nvPr/>
        </p:nvSpPr>
        <p:spPr>
          <a:xfrm>
            <a:off x="8280412" y="6309320"/>
            <a:ext cx="612068" cy="288032"/>
          </a:xfrm>
          <a:prstGeom prst="stripedRigh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rayée 5">
            <a:hlinkClick r:id="rId3" action="ppaction://hlinksldjump"/>
          </p:cNvPr>
          <p:cNvSpPr/>
          <p:nvPr/>
        </p:nvSpPr>
        <p:spPr>
          <a:xfrm flipH="1">
            <a:off x="287524" y="6309320"/>
            <a:ext cx="612068" cy="288032"/>
          </a:xfrm>
          <a:prstGeom prst="stripedRigh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4440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Quand est-ce que Titi sort de sa cage ?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475" y="3180157"/>
            <a:ext cx="739965" cy="497686"/>
          </a:xfrm>
          <a:prstGeom prst="rect">
            <a:avLst/>
          </a:prstGeom>
        </p:spPr>
      </p:pic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4440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Pourquoi aime-t-il sortir ?</a:t>
            </a: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475" y="3180157"/>
            <a:ext cx="739965" cy="497686"/>
          </a:xfrm>
          <a:prstGeom prst="rect">
            <a:avLst/>
          </a:prstGeom>
        </p:spPr>
      </p:pic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4440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Pourquoi a-t-il mal à la tête ?</a:t>
            </a: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475" y="3180157"/>
            <a:ext cx="739965" cy="497686"/>
          </a:xfrm>
          <a:prstGeom prst="rect">
            <a:avLst/>
          </a:prstGeom>
        </p:spPr>
      </p:pic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440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Pourquoi visite-t-il des endroits surprenants ?</a:t>
            </a: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475" y="3180157"/>
            <a:ext cx="739965" cy="497686"/>
          </a:xfrm>
          <a:prstGeom prst="rect">
            <a:avLst/>
          </a:prstGeom>
        </p:spPr>
      </p:pic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4440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Trouve un autre mot à la place de « surprenant ».</a:t>
            </a: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475" y="3180157"/>
            <a:ext cx="739965" cy="497686"/>
          </a:xfrm>
          <a:prstGeom prst="rect">
            <a:avLst/>
          </a:prstGeom>
        </p:spPr>
      </p:pic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440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De quoi a-t-il peur en marchant sur les journaux ?</a:t>
            </a:r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475" y="3180157"/>
            <a:ext cx="739965" cy="497686"/>
          </a:xfrm>
          <a:prstGeom prst="rect">
            <a:avLst/>
          </a:prstGeom>
        </p:spPr>
      </p:pic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4440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Pourquoi a-t-il mal aux yeux ?</a:t>
            </a: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475" y="3180157"/>
            <a:ext cx="739965" cy="497686"/>
          </a:xfrm>
          <a:prstGeom prst="rect">
            <a:avLst/>
          </a:prstGeom>
        </p:spPr>
      </p:pic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440" y="2708920"/>
            <a:ext cx="8388424" cy="144016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Où </a:t>
            </a:r>
            <a:r>
              <a:rPr lang="fr-FR" sz="2800" dirty="0"/>
              <a:t>préfère-t-il courir ? Pourquoi ?</a:t>
            </a:r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475" y="3180157"/>
            <a:ext cx="739965" cy="49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14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ochet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9" grpId="0" animBg="1"/>
      <p:bldP spid="19" grpId="1" animBg="1"/>
      <p:bldP spid="21" grpId="0" animBg="1"/>
      <p:bldP spid="21" grpId="1" animBg="1"/>
      <p:bldP spid="23" grpId="0" animBg="1"/>
      <p:bldP spid="23" grpId="1" animBg="1"/>
      <p:bldP spid="25" grpId="0" animBg="1"/>
      <p:bldP spid="25" grpId="1" animBg="1"/>
      <p:bldP spid="27" grpId="0" animBg="1"/>
      <p:bldP spid="27" grpId="1" animBg="1"/>
      <p:bldP spid="29" grpId="0" animBg="1"/>
      <p:bldP spid="29" grpId="1" animBg="1"/>
      <p:bldP spid="31" grpId="0" animBg="1"/>
      <p:bldP spid="3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8</a:t>
            </a:r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F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" rIns="360000" bIns="72000" rtlCol="0" anchor="ctr"/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fr-FR" sz="3200" spc="100" dirty="0" smtClean="0"/>
          </a:p>
          <a:p>
            <a:pPr algn="just"/>
            <a:r>
              <a:rPr lang="fr-FR" sz="3200" dirty="0"/>
              <a:t>Tom, le petit garçon, va se déguiser pour le carnaval : il sera habillé en lapin. Maman a cousu un magnifique costume de lapin, tout poilu, tout doux</a:t>
            </a:r>
            <a:r>
              <a:rPr lang="fr-FR" sz="3200" dirty="0" smtClean="0"/>
              <a:t>.</a:t>
            </a:r>
          </a:p>
          <a:p>
            <a:pPr algn="just"/>
            <a:r>
              <a:rPr lang="fr-FR" sz="3200" dirty="0" smtClean="0"/>
              <a:t>C'est </a:t>
            </a:r>
            <a:r>
              <a:rPr lang="fr-FR" sz="3200" dirty="0"/>
              <a:t>normal, elle appelle Tom « son petit lapin » </a:t>
            </a:r>
            <a:r>
              <a:rPr lang="fr-FR" sz="3200" dirty="0" smtClean="0"/>
              <a:t>! Tom </a:t>
            </a:r>
            <a:r>
              <a:rPr lang="fr-FR" sz="3200" dirty="0"/>
              <a:t>est très rigolo en lapin.</a:t>
            </a:r>
          </a:p>
          <a:p>
            <a:pPr algn="just"/>
            <a:r>
              <a:rPr lang="fr-FR" sz="3200" dirty="0"/>
              <a:t>Il </a:t>
            </a:r>
            <a:r>
              <a:rPr lang="fr-FR" sz="3200" dirty="0" smtClean="0"/>
              <a:t>montre </a:t>
            </a:r>
            <a:r>
              <a:rPr lang="fr-FR" sz="3200" dirty="0"/>
              <a:t>son costume à Titi son cochon </a:t>
            </a:r>
            <a:r>
              <a:rPr lang="fr-FR" sz="3200" dirty="0" smtClean="0"/>
              <a:t>d'Inde :</a:t>
            </a:r>
            <a:endParaRPr lang="fr-FR" sz="3200" dirty="0"/>
          </a:p>
          <a:p>
            <a:pPr algn="just"/>
            <a:r>
              <a:rPr lang="fr-FR" sz="3200" dirty="0"/>
              <a:t>« Tu as vu, Titi, je suis poilu comme </a:t>
            </a:r>
            <a:r>
              <a:rPr lang="fr-FR" sz="3200" dirty="0" smtClean="0"/>
              <a:t>toi, </a:t>
            </a:r>
            <a:r>
              <a:rPr lang="fr-FR" sz="3200" dirty="0"/>
              <a:t>maintenant, et je vais manger de la salade et des carottes moi aussi ! </a:t>
            </a:r>
            <a:r>
              <a:rPr lang="fr-FR" sz="3200" dirty="0" smtClean="0"/>
              <a:t>»</a:t>
            </a:r>
          </a:p>
        </p:txBody>
      </p:sp>
      <p:sp>
        <p:nvSpPr>
          <p:cNvPr id="3" name="Rectangle 2"/>
          <p:cNvSpPr/>
          <p:nvPr/>
        </p:nvSpPr>
        <p:spPr>
          <a:xfrm>
            <a:off x="2028617" y="8620"/>
            <a:ext cx="50867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Titi </a:t>
            </a:r>
            <a:r>
              <a:rPr lang="fr-FR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et le carnaval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Flèche droite rayée 4">
            <a:hlinkClick r:id="" action="ppaction://hlinkshowjump?jump=nextslide"/>
          </p:cNvPr>
          <p:cNvSpPr/>
          <p:nvPr/>
        </p:nvSpPr>
        <p:spPr>
          <a:xfrm>
            <a:off x="8280412" y="6309320"/>
            <a:ext cx="612068" cy="288032"/>
          </a:xfrm>
          <a:prstGeom prst="stripedRigh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6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antern">
  <a:themeElements>
    <a:clrScheme name="Lantern">
      <a:dk1>
        <a:sysClr val="windowText" lastClr="000000"/>
      </a:dk1>
      <a:lt1>
        <a:sysClr val="window" lastClr="FFFFFF"/>
      </a:lt1>
      <a:dk2>
        <a:srgbClr val="430000"/>
      </a:dk2>
      <a:lt2>
        <a:srgbClr val="FFE8E8"/>
      </a:lt2>
      <a:accent1>
        <a:srgbClr val="E91201"/>
      </a:accent1>
      <a:accent2>
        <a:srgbClr val="FF6262"/>
      </a:accent2>
      <a:accent3>
        <a:srgbClr val="FF8000"/>
      </a:accent3>
      <a:accent4>
        <a:srgbClr val="EEA451"/>
      </a:accent4>
      <a:accent5>
        <a:srgbClr val="EA44C9"/>
      </a:accent5>
      <a:accent6>
        <a:srgbClr val="D21578"/>
      </a:accent6>
      <a:hlink>
        <a:srgbClr val="00B5CE"/>
      </a:hlink>
      <a:folHlink>
        <a:srgbClr val="E17100"/>
      </a:folHlink>
    </a:clrScheme>
    <a:fontScheme name="Lantern">
      <a:majorFont>
        <a:latin typeface="Tw Cen MT"/>
        <a:ea typeface=""/>
        <a:cs typeface=""/>
        <a:font script="Cyrl" typeface="Tahoma"/>
        <a:font script="Grek" typeface="Tahoma"/>
        <a:font script="Jpan" typeface="HG丸ｺﾞｼｯｸM-PRO"/>
        <a:font script="Hang" typeface="HY엽서L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丸ｺﾞｼｯｸM-PRO"/>
        <a:font script="Hang" typeface="맑은 고딕"/>
        <a:font script="Hans" typeface="幼圆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ntern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"/>
              </a:schemeClr>
            </a:gs>
            <a:gs pos="10000">
              <a:schemeClr val="phClr">
                <a:tint val="30000"/>
                <a:shade val="100000"/>
                <a:hueMod val="100000"/>
                <a:satMod val="100000"/>
              </a:schemeClr>
            </a:gs>
            <a:gs pos="30000">
              <a:schemeClr val="phClr">
                <a:tint val="8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90000"/>
                <a:shade val="100000"/>
                <a:hueMod val="100000"/>
                <a:satMod val="100000"/>
              </a:schemeClr>
            </a:gs>
            <a:gs pos="10000">
              <a:schemeClr val="phClr">
                <a:tint val="90000"/>
                <a:shade val="80000"/>
                <a:hueMod val="100000"/>
                <a:satMod val="100000"/>
              </a:schemeClr>
            </a:gs>
            <a:gs pos="3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20000"/>
                <a:hueMod val="100000"/>
                <a:satMod val="100000"/>
              </a:schemeClr>
            </a:gs>
          </a:gsLst>
          <a:path path="circle">
            <a:fillToRect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/>
            <a:lightRig rig="chilly" dir="tl">
              <a:rot lat="0" lon="0" rev="2700000"/>
            </a:lightRig>
          </a:scene3d>
          <a:sp3d prstMaterial="matte">
            <a:bevelT/>
            <a:contourClr>
              <a:schemeClr val="bg2">
                <a:tint val="1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/>
            <a:lightRig rig="twoPt" dir="t">
              <a:rot lat="0" lon="0" rev="8100000"/>
            </a:lightRig>
          </a:scene3d>
          <a:sp3d prstMaterial="matte">
            <a:bevelT/>
            <a:bevelB w="0" h="0"/>
            <a:extrusionClr>
              <a:schemeClr val="bg1"/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  <a:lum val="90000"/>
              </a:schemeClr>
            </a:gs>
            <a:gs pos="5000">
              <a:schemeClr val="phClr">
                <a:tint val="100000"/>
                <a:shade val="100000"/>
                <a:hueMod val="100000"/>
                <a:satMod val="100000"/>
                <a:lum val="80000"/>
              </a:schemeClr>
            </a:gs>
            <a:gs pos="10000">
              <a:schemeClr val="phClr">
                <a:tint val="100000"/>
                <a:shade val="100000"/>
                <a:hueMod val="100000"/>
                <a:satMod val="100000"/>
                <a:lum val="8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100000"/>
                <a:hueMod val="100000"/>
                <a:satMod val="70000"/>
              </a:schemeClr>
              <a:srgbClr val="F07800">
                <a:alpha val="77647"/>
              </a:srgb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100000"/>
                <a:hueMod val="100000"/>
                <a:satMod val="70000"/>
              </a:schemeClr>
              <a:srgbClr val="F07800">
                <a:alpha val="77647"/>
              </a:srgb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Lanterne</Template>
  <TotalTime>449</TotalTime>
  <Words>1362</Words>
  <Application>Microsoft Office PowerPoint</Application>
  <PresentationFormat>Affichage à l'écran (4:3)</PresentationFormat>
  <Paragraphs>130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Lantern</vt:lpstr>
      <vt:lpstr>choix</vt:lpstr>
      <vt:lpstr>6</vt:lpstr>
      <vt:lpstr>Présentation PowerPoint</vt:lpstr>
      <vt:lpstr>Présentation PowerPoint</vt:lpstr>
      <vt:lpstr>Présentation PowerPoint</vt:lpstr>
      <vt:lpstr>7</vt:lpstr>
      <vt:lpstr>Présentation PowerPoint</vt:lpstr>
      <vt:lpstr>Présentation PowerPoint</vt:lpstr>
      <vt:lpstr>8</vt:lpstr>
      <vt:lpstr>Présentation PowerPoint</vt:lpstr>
      <vt:lpstr>Présentation PowerPoint</vt:lpstr>
      <vt:lpstr>Présentation PowerPoint</vt:lpstr>
      <vt:lpstr>9</vt:lpstr>
      <vt:lpstr>Présentation PowerPoint</vt:lpstr>
      <vt:lpstr>Présentation PowerPoint</vt:lpstr>
      <vt:lpstr>Présentation PowerPoint</vt:lpstr>
      <vt:lpstr>10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trilog</dc:creator>
  <cp:lastModifiedBy>Evelyne Lyonnaz</cp:lastModifiedBy>
  <cp:revision>39</cp:revision>
  <dcterms:created xsi:type="dcterms:W3CDTF">2011-02-12T09:05:17Z</dcterms:created>
  <dcterms:modified xsi:type="dcterms:W3CDTF">2011-03-11T13:50:17Z</dcterms:modified>
</cp:coreProperties>
</file>