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69" r:id="rId3"/>
    <p:sldId id="271" r:id="rId4"/>
    <p:sldId id="268" r:id="rId5"/>
    <p:sldId id="267" r:id="rId6"/>
    <p:sldId id="270" r:id="rId7"/>
    <p:sldId id="273" r:id="rId8"/>
    <p:sldId id="276" r:id="rId9"/>
    <p:sldId id="274" r:id="rId10"/>
    <p:sldId id="275" r:id="rId11"/>
    <p:sldId id="272" r:id="rId12"/>
    <p:sldId id="279" r:id="rId13"/>
    <p:sldId id="280" r:id="rId14"/>
    <p:sldId id="278" r:id="rId15"/>
    <p:sldId id="281" r:id="rId16"/>
    <p:sldId id="277" r:id="rId17"/>
    <p:sldId id="289" r:id="rId18"/>
    <p:sldId id="292" r:id="rId19"/>
    <p:sldId id="290" r:id="rId20"/>
    <p:sldId id="288" r:id="rId21"/>
    <p:sldId id="291" r:id="rId22"/>
    <p:sldId id="293" r:id="rId23"/>
    <p:sldId id="296" r:id="rId24"/>
    <p:sldId id="294" r:id="rId25"/>
    <p:sldId id="295" r:id="rId26"/>
    <p:sldId id="297" r:id="rId27"/>
    <p:sldId id="284" r:id="rId28"/>
    <p:sldId id="285" r:id="rId29"/>
    <p:sldId id="282" r:id="rId30"/>
    <p:sldId id="286" r:id="rId31"/>
    <p:sldId id="299" r:id="rId32"/>
    <p:sldId id="283" r:id="rId33"/>
    <p:sldId id="302" r:id="rId34"/>
    <p:sldId id="298" r:id="rId35"/>
    <p:sldId id="301" r:id="rId36"/>
    <p:sldId id="300" r:id="rId37"/>
    <p:sldId id="308" r:id="rId38"/>
    <p:sldId id="309" r:id="rId39"/>
    <p:sldId id="310" r:id="rId40"/>
    <p:sldId id="311" r:id="rId41"/>
    <p:sldId id="312" r:id="rId4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A007D"/>
    <a:srgbClr val="8C0046"/>
    <a:srgbClr val="B4005A"/>
    <a:srgbClr val="500028"/>
    <a:srgbClr val="78003C"/>
    <a:srgbClr val="3C0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6" autoAdjust="0"/>
    <p:restoredTop sz="96678" autoAdjust="0"/>
  </p:normalViewPr>
  <p:slideViewPr>
    <p:cSldViewPr showGuides="1">
      <p:cViewPr>
        <p:scale>
          <a:sx n="75" d="100"/>
          <a:sy n="75" d="100"/>
        </p:scale>
        <p:origin x="-13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C3B0A-3936-40AB-8867-DA52941EB2EE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72739-CB3F-4CE0-886E-92954E84E0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131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2739-CB3F-4CE0-886E-92954E84E0E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1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5B28-447B-4FDE-BE1E-18441604873F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7E68-3DB9-4EE7-AAC2-08E53419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22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5B28-447B-4FDE-BE1E-18441604873F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7E68-3DB9-4EE7-AAC2-08E53419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96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5B28-447B-4FDE-BE1E-18441604873F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7E68-3DB9-4EE7-AAC2-08E53419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76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5B28-447B-4FDE-BE1E-18441604873F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7E68-3DB9-4EE7-AAC2-08E53419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78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5B28-447B-4FDE-BE1E-18441604873F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7E68-3DB9-4EE7-AAC2-08E53419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93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5B28-447B-4FDE-BE1E-18441604873F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7E68-3DB9-4EE7-AAC2-08E53419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05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5B28-447B-4FDE-BE1E-18441604873F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7E68-3DB9-4EE7-AAC2-08E53419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14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5B28-447B-4FDE-BE1E-18441604873F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7E68-3DB9-4EE7-AAC2-08E53419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52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5B28-447B-4FDE-BE1E-18441604873F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7E68-3DB9-4EE7-AAC2-08E53419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63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5B28-447B-4FDE-BE1E-18441604873F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7E68-3DB9-4EE7-AAC2-08E53419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61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5B28-447B-4FDE-BE1E-18441604873F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7E68-3DB9-4EE7-AAC2-08E53419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58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5B28-447B-4FDE-BE1E-18441604873F}" type="datetimeFigureOut">
              <a:rPr lang="fr-FR" smtClean="0"/>
              <a:t>22/11/2010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7E68-3DB9-4EE7-AAC2-08E53419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84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solidFill>
            <a:srgbClr val="50002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760" y="548680"/>
            <a:ext cx="7558480" cy="18835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6000" b="1" cap="none" spc="0" dirty="0" smtClean="0">
                <a:ln/>
                <a:solidFill>
                  <a:srgbClr val="FF9900"/>
                </a:solidFill>
                <a:effectLst/>
                <a:latin typeface="Ravie" pitchFamily="82" charset="0"/>
              </a:rPr>
              <a:t>Intrus</a:t>
            </a:r>
          </a:p>
          <a:p>
            <a:pPr algn="ctr"/>
            <a:r>
              <a:rPr lang="fr-FR" sz="6000" b="1" cap="none" spc="0" dirty="0" smtClean="0">
                <a:ln/>
                <a:solidFill>
                  <a:srgbClr val="FF9900"/>
                </a:solidFill>
                <a:effectLst/>
                <a:latin typeface="Ravie" pitchFamily="82" charset="0"/>
              </a:rPr>
              <a:t>morphologique</a:t>
            </a:r>
            <a:endParaRPr lang="fr-FR" sz="6000" b="1" cap="none" spc="0" dirty="0">
              <a:ln/>
              <a:solidFill>
                <a:srgbClr val="FF9900"/>
              </a:solidFill>
              <a:effectLst/>
              <a:latin typeface="Ravie" pitchFamily="8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417332"/>
            <a:ext cx="476250" cy="26346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59532" y="3429000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FFFF99"/>
                </a:solidFill>
              </a:rPr>
              <a:t>Certaines associations et  justifications pourront paraître « limite » aux puristes, mais ce </a:t>
            </a:r>
            <a:r>
              <a:rPr lang="fr-FR" dirty="0" err="1" smtClean="0">
                <a:solidFill>
                  <a:srgbClr val="FFFF99"/>
                </a:solidFill>
              </a:rPr>
              <a:t>ppt</a:t>
            </a:r>
            <a:r>
              <a:rPr lang="fr-FR" dirty="0" smtClean="0">
                <a:solidFill>
                  <a:srgbClr val="FFFF99"/>
                </a:solidFill>
              </a:rPr>
              <a:t> a comme modeste objectif de sensibiliser à la richesse morphologique de notre langue et à son fonctionnement par le simple jeu des racines/radicaux et affixes .</a:t>
            </a:r>
            <a:endParaRPr lang="fr-FR" dirty="0">
              <a:solidFill>
                <a:srgbClr val="FFFF99"/>
              </a:solidFill>
            </a:endParaRPr>
          </a:p>
        </p:txBody>
      </p:sp>
      <p:pic>
        <p:nvPicPr>
          <p:cNvPr id="7" name="Image 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22254" y="5499230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40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4 jour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journée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ajourner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journal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joueur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journalier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jour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50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 </a:t>
            </a:r>
            <a:r>
              <a:rPr lang="fr-FR" dirty="0" err="1" smtClean="0"/>
              <a:t>struct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inscription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destruction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instructio</a:t>
            </a:r>
            <a:r>
              <a:rPr lang="fr-FR" sz="2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structure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construction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struct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3 </a:t>
            </a:r>
            <a:r>
              <a:rPr lang="fr-FR" dirty="0" err="1" smtClean="0"/>
              <a:t>battr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abattre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combattant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bâton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batteuse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débattre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batt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2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4 </a:t>
            </a:r>
            <a:r>
              <a:rPr lang="fr-FR" dirty="0" err="1" smtClean="0"/>
              <a:t>arb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arbuste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arbre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arbrisseau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ardoise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arboriser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arb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7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2 camp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campagne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compagnon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camping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décamper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campagnol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camp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5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5 fleur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floral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fleuriste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fleurette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floraison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flotter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fleur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ou </a:t>
            </a:r>
            <a:r>
              <a:rPr lang="fr-FR" sz="2800" b="1" dirty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flor</a:t>
            </a:r>
            <a:r>
              <a:rPr lang="fr-FR" sz="2800" b="1" dirty="0">
                <a:ln w="11430"/>
                <a:solidFill>
                  <a:srgbClr val="00B050"/>
                </a:solidFill>
              </a:rPr>
              <a:t> »</a:t>
            </a:r>
            <a:endParaRPr lang="fr-FR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07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 </a:t>
            </a:r>
            <a:r>
              <a:rPr lang="fr-FR" dirty="0" err="1" smtClean="0"/>
              <a:t>terr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interne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564" y="195283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souterrain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terrestre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564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terrasse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déterrer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terr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45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2 pend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penderie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pentu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pendaison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pendentif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pendu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pend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31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5 </a:t>
            </a:r>
            <a:r>
              <a:rPr lang="fr-FR" dirty="0" err="1" smtClean="0"/>
              <a:t>act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action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actif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activité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réaction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création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act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4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3 </a:t>
            </a:r>
            <a:r>
              <a:rPr lang="fr-FR" dirty="0" err="1" smtClean="0"/>
              <a:t>paill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paillette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empailler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err="1" smtClean="0">
                <a:solidFill>
                  <a:schemeClr val="bg1"/>
                </a:solidFill>
              </a:rPr>
              <a:t>papillotte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paillasson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paillote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paill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4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3 </a:t>
            </a:r>
            <a:r>
              <a:rPr lang="fr-FR" dirty="0" err="1" smtClean="0"/>
              <a:t>lum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allumer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lumière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allure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lumineux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allumette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lum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4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 plaint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plaine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plaintivement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plainte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plaintif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plaignant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plaint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ou </a:t>
            </a:r>
            <a:r>
              <a:rPr lang="fr-FR" sz="2800" b="1" dirty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plaign</a:t>
            </a:r>
            <a:r>
              <a:rPr lang="fr-FR" sz="2800" b="1" dirty="0">
                <a:ln w="11430"/>
                <a:solidFill>
                  <a:srgbClr val="00B050"/>
                </a:solidFill>
              </a:rPr>
              <a:t> »</a:t>
            </a:r>
            <a:endParaRPr lang="fr-FR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4 </a:t>
            </a:r>
            <a:r>
              <a:rPr lang="fr-FR" dirty="0" err="1" smtClean="0"/>
              <a:t>glac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glaçon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glacial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glacier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réglage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verglacé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glac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 (ç)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7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 </a:t>
            </a:r>
            <a:r>
              <a:rPr lang="fr-FR" dirty="0" err="1" smtClean="0"/>
              <a:t>herb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verbal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herbier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herboriste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herbivore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désherber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herb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9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4 </a:t>
            </a:r>
            <a:r>
              <a:rPr lang="fr-FR" dirty="0" err="1" smtClean="0"/>
              <a:t>scien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science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scientifique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conscience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ascension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inconscient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scienc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ou </a:t>
            </a:r>
            <a:r>
              <a:rPr lang="fr-FR" sz="2800" b="1" dirty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scient</a:t>
            </a:r>
            <a:r>
              <a:rPr lang="fr-FR" sz="2800" b="1" dirty="0">
                <a:ln w="11430"/>
                <a:solidFill>
                  <a:srgbClr val="00B050"/>
                </a:solidFill>
              </a:rPr>
              <a:t> »</a:t>
            </a:r>
            <a:endParaRPr lang="fr-FR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2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2 </a:t>
            </a:r>
            <a:r>
              <a:rPr lang="fr-FR" dirty="0" err="1" smtClean="0"/>
              <a:t>flor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floral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flottage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floraison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florissant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floricole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flor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83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3 </a:t>
            </a:r>
            <a:r>
              <a:rPr lang="fr-FR" dirty="0" err="1" smtClean="0"/>
              <a:t>somn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somnifère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somnolent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assommer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insomnie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somnambule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somn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81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5 </a:t>
            </a:r>
            <a:r>
              <a:rPr lang="fr-FR" dirty="0" err="1" smtClean="0"/>
              <a:t>hippo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hippopotame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hippologie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hippocampe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hippodrome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hypocrite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hippo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3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3 </a:t>
            </a:r>
            <a:r>
              <a:rPr lang="fr-FR" dirty="0" err="1" smtClean="0"/>
              <a:t>audi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auditif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auditoire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audacieux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inaudible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audition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audi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6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4 cheval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chevalier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chevaucher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chevalin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chevelure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chevaleresque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cheval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ou </a:t>
            </a:r>
            <a:r>
              <a:rPr lang="fr-FR" sz="2800" b="1" dirty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chevau</a:t>
            </a:r>
            <a:r>
              <a:rPr lang="fr-FR" sz="2800" b="1" dirty="0">
                <a:ln w="11430"/>
                <a:solidFill>
                  <a:srgbClr val="00B050"/>
                </a:solidFill>
              </a:rPr>
              <a:t> »</a:t>
            </a:r>
            <a:endParaRPr lang="fr-FR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1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 lait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laideur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laitage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allaiter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laiterie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laiteux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lait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68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5 </a:t>
            </a:r>
            <a:r>
              <a:rPr lang="fr-FR" dirty="0" err="1" smtClean="0"/>
              <a:t>cult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culture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cultiver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agriculteur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inculte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culminer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cult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5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5 clair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éclairer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clarifier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clarté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clairière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déclarer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clair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ou </a:t>
            </a:r>
            <a:r>
              <a:rPr lang="fr-FR" sz="2800" b="1" dirty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clar</a:t>
            </a:r>
            <a:r>
              <a:rPr lang="fr-FR" sz="2800" b="1" dirty="0">
                <a:ln w="11430"/>
                <a:solidFill>
                  <a:srgbClr val="00B050"/>
                </a:solidFill>
              </a:rPr>
              <a:t> »</a:t>
            </a:r>
            <a:endParaRPr lang="fr-FR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2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2 temps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longtemps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contempler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contemporain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temporaire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printemps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temp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(s)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1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2 vent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éventail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invention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paravent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venteux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éventer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vent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1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5 terre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terrasse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terrier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enterrer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souterrain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terreur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terr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7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 dent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ardent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dentifrice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dentiste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édenté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dentelle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dent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5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4 </a:t>
            </a:r>
            <a:r>
              <a:rPr lang="fr-FR" dirty="0" err="1" smtClean="0"/>
              <a:t>chiff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chiffon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chiffonnier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déchiffonner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déchiffrage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chiffonnage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chiff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2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3 dur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smtClean="0">
                <a:solidFill>
                  <a:schemeClr val="bg1"/>
                </a:solidFill>
              </a:rPr>
              <a:t>durée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perdurer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endurcir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endurance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durable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dur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avec notion de temps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27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 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1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a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69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2 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2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a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3 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3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a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17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2 écrit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écriture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criminel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décrire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écrivain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écriteau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écri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4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4 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4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a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82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5 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5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a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36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 graph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kilogramme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orthographe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graphique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graphisme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géographie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graph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02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4 </a:t>
            </a:r>
            <a:r>
              <a:rPr lang="fr-FR" dirty="0" err="1" smtClean="0"/>
              <a:t>compt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compter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comptable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compteur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comparer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décompte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compt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41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2 peint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peinture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peiner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peintre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dépeindre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peinturlurer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peint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ou </a:t>
            </a:r>
            <a:r>
              <a:rPr lang="fr-FR" sz="2800" b="1" dirty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peind</a:t>
            </a:r>
            <a:r>
              <a:rPr lang="fr-FR" sz="2800" b="1" dirty="0">
                <a:ln w="11430"/>
                <a:solidFill>
                  <a:srgbClr val="00B050"/>
                </a:solidFill>
              </a:rPr>
              <a:t> 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»</a:t>
            </a:r>
            <a:endParaRPr lang="fr-FR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5 plomb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plombier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surplomber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aplomb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plomberie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surplus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plomb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6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3 </a:t>
            </a:r>
            <a:r>
              <a:rPr lang="fr-FR" dirty="0" err="1" smtClean="0"/>
              <a:t>anim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 bwMode="auto">
          <a:xfrm>
            <a:off x="0" y="0"/>
            <a:ext cx="9144000" cy="6875165"/>
          </a:xfrm>
          <a:prstGeom prst="rect">
            <a:avLst/>
          </a:prstGeom>
          <a:gradFill flip="none" rotWithShape="1">
            <a:gsLst>
              <a:gs pos="0">
                <a:srgbClr val="3C001E"/>
              </a:gs>
              <a:gs pos="50000">
                <a:srgbClr val="8C0046"/>
              </a:gs>
              <a:gs pos="100000">
                <a:srgbClr val="FA007D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800708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animal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16832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animalerie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032956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aniser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149080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animalcule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265204"/>
            <a:ext cx="3204356" cy="756084"/>
          </a:xfrm>
          <a:prstGeom prst="rect">
            <a:avLst/>
          </a:prstGeom>
          <a:solidFill>
            <a:srgbClr val="3C00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animation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5868144" y="1404065"/>
            <a:ext cx="2022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/>
                <a:solidFill>
                  <a:srgbClr val="00B050"/>
                </a:solidFill>
                <a:effectLst/>
              </a:rPr>
              <a:t>Pourquoi ?</a:t>
            </a:r>
            <a:endParaRPr lang="fr-FR" sz="32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752020" y="2845678"/>
            <a:ext cx="4248472" cy="1166643"/>
          </a:xfrm>
          <a:prstGeom prst="rect">
            <a:avLst/>
          </a:prstGeom>
          <a:noFill/>
        </p:spPr>
        <p:txBody>
          <a:bodyPr wrap="square" lIns="91440" tIns="72000" rIns="91440" bIns="108000" anchor="ctr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Ces mots ont pour radical</a:t>
            </a:r>
          </a:p>
          <a:p>
            <a:pPr algn="ctr"/>
            <a:r>
              <a:rPr lang="fr-FR" sz="2800" b="1" dirty="0" smtClean="0">
                <a:ln w="11430"/>
                <a:solidFill>
                  <a:srgbClr val="00B050"/>
                </a:solidFill>
              </a:rPr>
              <a:t>« </a:t>
            </a:r>
            <a:r>
              <a:rPr lang="fr-FR" sz="2800" b="1" dirty="0" err="1" smtClean="0">
                <a:ln w="11430"/>
                <a:solidFill>
                  <a:srgbClr val="00B050"/>
                </a:solidFill>
              </a:rPr>
              <a:t>anim</a:t>
            </a:r>
            <a:r>
              <a:rPr lang="fr-FR" sz="2800" b="1" dirty="0" smtClean="0">
                <a:ln w="11430"/>
                <a:solidFill>
                  <a:srgbClr val="00B050"/>
                </a:solidFill>
              </a:rPr>
              <a:t> »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pic>
        <p:nvPicPr>
          <p:cNvPr id="5" name="Imag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0790" y="4779151"/>
            <a:ext cx="499492" cy="6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2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/>
      <p:bldP spid="1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620</Words>
  <Application>Microsoft Office PowerPoint</Application>
  <PresentationFormat>Affichage à l'écran (4:3)</PresentationFormat>
  <Paragraphs>383</Paragraphs>
  <Slides>41</Slides>
  <Notes>40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2" baseType="lpstr">
      <vt:lpstr>Thème Office</vt:lpstr>
      <vt:lpstr>Présentation PowerPoint</vt:lpstr>
      <vt:lpstr>3 lum</vt:lpstr>
      <vt:lpstr>5 cult</vt:lpstr>
      <vt:lpstr>2 écrit</vt:lpstr>
      <vt:lpstr>1 graph</vt:lpstr>
      <vt:lpstr>4 compt</vt:lpstr>
      <vt:lpstr>2 peint</vt:lpstr>
      <vt:lpstr>5 plomb</vt:lpstr>
      <vt:lpstr>3 anim</vt:lpstr>
      <vt:lpstr>4 jour</vt:lpstr>
      <vt:lpstr>1 struct</vt:lpstr>
      <vt:lpstr>3 battr</vt:lpstr>
      <vt:lpstr>4 arb</vt:lpstr>
      <vt:lpstr>2 camp</vt:lpstr>
      <vt:lpstr>5 fleur</vt:lpstr>
      <vt:lpstr>1 terr</vt:lpstr>
      <vt:lpstr>2 pend</vt:lpstr>
      <vt:lpstr>5 act</vt:lpstr>
      <vt:lpstr>3 paill</vt:lpstr>
      <vt:lpstr>1 plaint</vt:lpstr>
      <vt:lpstr>4 glac</vt:lpstr>
      <vt:lpstr>1 herb</vt:lpstr>
      <vt:lpstr>4 scien</vt:lpstr>
      <vt:lpstr>2 flor</vt:lpstr>
      <vt:lpstr>3 somn</vt:lpstr>
      <vt:lpstr>5 hippo</vt:lpstr>
      <vt:lpstr>3 audi</vt:lpstr>
      <vt:lpstr>4 cheval</vt:lpstr>
      <vt:lpstr>1 lait</vt:lpstr>
      <vt:lpstr>5 clair</vt:lpstr>
      <vt:lpstr>2 temps</vt:lpstr>
      <vt:lpstr>2 vent</vt:lpstr>
      <vt:lpstr>5 terre</vt:lpstr>
      <vt:lpstr>1 dent</vt:lpstr>
      <vt:lpstr>4 chiff</vt:lpstr>
      <vt:lpstr>3 dur</vt:lpstr>
      <vt:lpstr>1 </vt:lpstr>
      <vt:lpstr>2 </vt:lpstr>
      <vt:lpstr>3 </vt:lpstr>
      <vt:lpstr>4 </vt:lpstr>
      <vt:lpstr>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trilog</dc:creator>
  <cp:lastModifiedBy>trilog</cp:lastModifiedBy>
  <cp:revision>46</cp:revision>
  <dcterms:created xsi:type="dcterms:W3CDTF">2010-11-18T09:16:02Z</dcterms:created>
  <dcterms:modified xsi:type="dcterms:W3CDTF">2010-11-22T17:25:45Z</dcterms:modified>
</cp:coreProperties>
</file>