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48"/>
    <a:srgbClr val="001746"/>
    <a:srgbClr val="00153E"/>
    <a:srgbClr val="00FF00"/>
    <a:srgbClr val="D1E0FF"/>
    <a:srgbClr val="C5D8FF"/>
    <a:srgbClr val="0032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47" autoAdjust="0"/>
    <p:restoredTop sz="99527" autoAdjust="0"/>
  </p:normalViewPr>
  <p:slideViewPr>
    <p:cSldViewPr snapToGrid="0" showGuides="1">
      <p:cViewPr>
        <p:scale>
          <a:sx n="100" d="100"/>
          <a:sy n="100" d="100"/>
        </p:scale>
        <p:origin x="-492" y="468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255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26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629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29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642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329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382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70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4455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728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553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A36B-564C-43C7-9524-128DD4DCBD93}" type="datetimeFigureOut">
              <a:rPr lang="fr-FR" smtClean="0"/>
              <a:pPr/>
              <a:t>07/06/2010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FC9D-F158-4B6B-9037-663C6256B8C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67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273316"/>
            <a:ext cx="476250" cy="335471"/>
          </a:xfrm>
          <a:prstGeom prst="rect">
            <a:avLst/>
          </a:prstGeom>
        </p:spPr>
      </p:pic>
      <p:pic>
        <p:nvPicPr>
          <p:cNvPr id="7" name="Image 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5355771"/>
            <a:ext cx="1143000" cy="430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8518" y="414144"/>
            <a:ext cx="83469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50 proverbes à trous</a:t>
            </a:r>
            <a:endParaRPr lang="fr-FR" sz="7200" b="1" cap="none" spc="0" dirty="0">
              <a:ln/>
              <a:solidFill>
                <a:schemeClr val="accent3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073" y="3047931"/>
            <a:ext cx="8223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Le but est de retrouver, le plus vite possible, </a:t>
            </a:r>
            <a:r>
              <a:rPr lang="fr-FR" sz="2400" b="1" dirty="0" smtClean="0">
                <a:ln/>
                <a:solidFill>
                  <a:schemeClr val="accent3"/>
                </a:solidFill>
              </a:rPr>
              <a:t>ces proverbes,</a:t>
            </a:r>
          </a:p>
          <a:p>
            <a:pPr algn="ctr"/>
            <a:r>
              <a:rPr lang="fr-FR" sz="2400" b="1" dirty="0" smtClean="0">
                <a:ln/>
                <a:solidFill>
                  <a:schemeClr val="accent3"/>
                </a:solidFill>
              </a:rPr>
              <a:t>dont les voyelles sont masquées.</a:t>
            </a:r>
          </a:p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Le clic sur une voyelle en fait apparaître </a:t>
            </a:r>
            <a:r>
              <a:rPr lang="fr-FR" sz="2400" b="1" dirty="0" smtClean="0">
                <a:ln/>
                <a:solidFill>
                  <a:schemeClr val="accent3"/>
                </a:solidFill>
              </a:rPr>
              <a:t>toutes les occurrences.</a:t>
            </a:r>
          </a:p>
          <a:p>
            <a:pPr algn="ctr"/>
            <a:r>
              <a:rPr lang="fr-FR" sz="2400" b="1" cap="none" spc="0" dirty="0" smtClean="0">
                <a:ln/>
                <a:solidFill>
                  <a:schemeClr val="accent3"/>
                </a:solidFill>
                <a:effectLst/>
              </a:rPr>
              <a:t>Il s’agit ensuite d’en exposer la signification.</a:t>
            </a:r>
            <a:endParaRPr lang="fr-FR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9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va à la chasse perd sa place.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2989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3180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7098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01109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1235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10509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97516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59238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6344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14571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9604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Qui va à la chasse perd sa place.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03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 chaque jour suffit sa peine.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076672" y="2906306"/>
            <a:ext cx="228377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8152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68060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411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1802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7099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2921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7100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70217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8444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139440" y="2906306"/>
            <a:ext cx="144016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360311" y="2906306"/>
            <a:ext cx="155199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A chaque jour suffit sa peine.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8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Bien mal acquis ne profite jamais.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1613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23019" y="2906306"/>
            <a:ext cx="160366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63849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00357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08703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4221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9104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286076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25471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31800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82355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3030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Bien mal acquis ne profite jamais.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9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Mieux vaut tenir que courir.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3777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71170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55117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7847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3161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5229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6917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7337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22740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5134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9975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3169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Mieux vaut tenir que courir.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21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bons comptes font les bons amis.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62064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503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40170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29533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16615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206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8644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7874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26573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Les bons comptes font les bons amis.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54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Aide-toi, le ciel t’aidera.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15973" y="2906306"/>
            <a:ext cx="216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43026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29134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2817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2748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7694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59673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08286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18339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189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9480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5534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Aide-toi, le ciel t’aidera.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18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ce qui brille n’est pas or.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5058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59750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47756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61344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0844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71437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206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80367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36615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1396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Tout ce qui brille n’est pas or.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35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Un homme averti en vaut deux.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41825" y="2906306"/>
            <a:ext cx="216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83043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7122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0139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4521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21325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9097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50171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84232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289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69151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Un homme averti en vaut deux.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92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-8542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Comme on fait son lit, on se couche.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6986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8218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2905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47294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5166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0040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729521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4751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65472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0418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6950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Comme on fait </a:t>
            </a:r>
            <a:r>
              <a:rPr lang="fr-FR" sz="2800" spc="200" dirty="0" smtClean="0">
                <a:solidFill>
                  <a:srgbClr val="00FF00"/>
                </a:solidFill>
              </a:rPr>
              <a:t>son lit</a:t>
            </a:r>
            <a:r>
              <a:rPr lang="fr-FR" sz="2800" spc="200" dirty="0">
                <a:solidFill>
                  <a:srgbClr val="00FF00"/>
                </a:solidFill>
              </a:rPr>
              <a:t>, on se couche.</a:t>
            </a:r>
          </a:p>
        </p:txBody>
      </p:sp>
      <p:sp>
        <p:nvSpPr>
          <p:cNvPr id="25" name="Ellipse 24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4195197" y="2915831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18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paie ses dettes s’enrichit.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5421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3689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15933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16974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67077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9674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996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74286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41665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90006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2846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Qui paie ses dettes s’enrichit.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5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Après la pluie, le beau temps.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058465" y="2906306"/>
            <a:ext cx="223282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/>
              <a:t>_</a:t>
            </a:r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2104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4155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5210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1570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2020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5167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1271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8601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266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46833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ZoneTexte 22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rgbClr val="00FF00"/>
                </a:solidFill>
              </a:rPr>
              <a:t>Après la pluie, le beau temps.</a:t>
            </a:r>
            <a:endParaRPr lang="fr-FR" sz="2800" spc="200" dirty="0">
              <a:solidFill>
                <a:srgbClr val="00FF00"/>
              </a:solidFill>
            </a:endParaRPr>
          </a:p>
        </p:txBody>
      </p:sp>
      <p:sp>
        <p:nvSpPr>
          <p:cNvPr id="24" name="Ellipse 2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36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Chat échaudé craint l’eau froide.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5087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28108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50824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66574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6746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90668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46387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99096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4818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8712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67722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64679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45526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Chat échaudé craint l’eau froide.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3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est bien qui finit bien.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451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594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7784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10266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0744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35344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93120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94975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0025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63073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21019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Tout est bien qui finit bien.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0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Plus on est de fous, plus on rit.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681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7471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6593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313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51802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1208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6906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872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79094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Plus on est de fous, plus on rit.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8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chiens aboient, la caravane passe.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55229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3861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9501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3850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74331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0351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80782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59461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79704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26791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0591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97707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31894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89035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Les chiens aboient, la caravane passe.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44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On a souvent besoin d’un plus petit que soi.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878774" y="2906306"/>
            <a:ext cx="217093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9045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7482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83153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4148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1066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71034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5588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1602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51060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37335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2406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36233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92399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56334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On a souvent besoin d’un plus petit que soi.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802202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622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nuit, tous les chats sont gris.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06528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05136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5700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60862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74239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0678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3825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8200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1876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La nuit, tous les chats sont gris.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55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Quand il y a de la vie, il y a de l’espoir.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5950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7976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11400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0337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66137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7711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52920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01495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46429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81454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3612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6185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6738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17065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6700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Quand il y a de la vie, il y a de l’espoir.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725953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057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Tous les chemins mènent à Rome.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1337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54853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13318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943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660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95943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8142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06938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05797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04082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Tous les chemins mènent à Rome.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88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Toute vérité n’est pas bonne à dire.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7708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5059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9669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3176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81493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4181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00873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1540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2077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16104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94065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8398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4516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Toute vérité n’est pas bonne à dire.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0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vole un </a:t>
            </a:r>
            <a:r>
              <a:rPr lang="fr-FR" sz="2800" spc="200" dirty="0" err="1" smtClean="0">
                <a:solidFill>
                  <a:schemeClr val="bg1"/>
                </a:solidFill>
              </a:rPr>
              <a:t>oeuf</a:t>
            </a:r>
            <a:r>
              <a:rPr lang="fr-FR" sz="2800" spc="200" dirty="0">
                <a:solidFill>
                  <a:schemeClr val="bg1"/>
                </a:solidFill>
              </a:rPr>
              <a:t> </a:t>
            </a:r>
            <a:r>
              <a:rPr lang="fr-FR" sz="2800" spc="200" dirty="0" smtClean="0">
                <a:solidFill>
                  <a:schemeClr val="bg1"/>
                </a:solidFill>
              </a:rPr>
              <a:t>vole un </a:t>
            </a:r>
            <a:r>
              <a:rPr lang="fr-FR" sz="2800" spc="200" dirty="0" err="1" smtClean="0">
                <a:solidFill>
                  <a:schemeClr val="bg1"/>
                </a:solidFill>
              </a:rPr>
              <a:t>boeuf</a:t>
            </a:r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19832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4158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35530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61582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7871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39490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77998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9337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9805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3448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1096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15653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30808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5627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it-IT" sz="2800" spc="200" dirty="0">
                <a:solidFill>
                  <a:srgbClr val="00FF00"/>
                </a:solidFill>
              </a:rPr>
              <a:t>Qui vole un oeuf vole un bœuf.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2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L’argent n’a pas d’odeur.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6357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2414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7612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0344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9487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51747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1739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0" name="ZoneTexte 19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L’argent n’a pas d’odeur.</a:t>
            </a:r>
          </a:p>
        </p:txBody>
      </p:sp>
      <p:sp>
        <p:nvSpPr>
          <p:cNvPr id="21" name="Ellipse 2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04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Chose promise, chose due.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518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77206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3871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1335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5791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7713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48046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26491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2797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Chose promise, chose due.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5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parole est d’argent, le silence est d’or.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839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79282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703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12902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756612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45397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7634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2031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07190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7598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35769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6544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53828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La parole est d’argent, le silence est d’or.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02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Tel père, tel fils.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33700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97999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3335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8868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41050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Tel père, tel fils.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92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9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Petit à petit, l’oiseau fait son nid.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5135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15024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65045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28274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7283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34773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66332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91735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63899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84090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47218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15658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62084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504005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Petit à petit, l’oiseau fait son nid.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354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Noël au balcon, Pâques aux tisons.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0620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7367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76443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09809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19720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51335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25483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5632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6560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7290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8601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45995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Noël au balcon, Pâques aux tisons.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9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faut battre le fer quand il est chaud.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9586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70719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78162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5639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9962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70419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196973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26240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2782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68885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1224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04175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Il faut battre le fer quand il est chaud.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09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Rira bien qui rira le dernier.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3771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193573" y="2915033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24557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60838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636032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0573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68179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8623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335320" y="2915033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26359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7882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4989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Rira bien qui rira le dernier.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8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err="1" smtClean="0">
                <a:solidFill>
                  <a:schemeClr val="bg1"/>
                </a:solidFill>
              </a:rPr>
              <a:t>Oeil</a:t>
            </a:r>
            <a:r>
              <a:rPr lang="fr-FR" sz="2800" spc="200" dirty="0" smtClean="0">
                <a:solidFill>
                  <a:schemeClr val="bg1"/>
                </a:solidFill>
              </a:rPr>
              <a:t> pour </a:t>
            </a:r>
            <a:r>
              <a:rPr lang="fr-FR" sz="2800" spc="200" dirty="0" err="1" smtClean="0">
                <a:solidFill>
                  <a:schemeClr val="bg1"/>
                </a:solidFill>
              </a:rPr>
              <a:t>oeil</a:t>
            </a:r>
            <a:r>
              <a:rPr lang="fr-FR" sz="2800" spc="200" dirty="0" smtClean="0">
                <a:solidFill>
                  <a:schemeClr val="bg1"/>
                </a:solidFill>
              </a:rPr>
              <a:t>, dent pour dent.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71303" y="2906306"/>
            <a:ext cx="264594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9649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4256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56849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2087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85489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6955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4635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37454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04209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19674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8073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err="1">
                <a:solidFill>
                  <a:srgbClr val="00FF00"/>
                </a:solidFill>
              </a:rPr>
              <a:t>Oeil</a:t>
            </a:r>
            <a:r>
              <a:rPr lang="fr-FR" sz="2800" spc="200" dirty="0">
                <a:solidFill>
                  <a:srgbClr val="00FF00"/>
                </a:solidFill>
              </a:rPr>
              <a:t> pour </a:t>
            </a:r>
            <a:r>
              <a:rPr lang="fr-FR" sz="2800" spc="200" dirty="0" err="1">
                <a:solidFill>
                  <a:srgbClr val="00FF00"/>
                </a:solidFill>
              </a:rPr>
              <a:t>oeil</a:t>
            </a:r>
            <a:r>
              <a:rPr lang="fr-FR" sz="2800" spc="200" dirty="0">
                <a:solidFill>
                  <a:srgbClr val="00FF00"/>
                </a:solidFill>
              </a:rPr>
              <a:t>, dent pour dent.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4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L’argent ne fait pas le bonheur.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083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132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7901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7371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898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5178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195926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87678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72802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L’argent ne fait pas le bonheur.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se ressemble s’assemble.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7651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442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95962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031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9467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7850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85991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69890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259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Qui se ressemble s’assemble.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3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Les absents ont toujours tort.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066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24857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29007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0941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9088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45474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42862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14277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68462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2" name="ZoneTexte 21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Les absents ont toujours tort.</a:t>
            </a:r>
          </a:p>
        </p:txBody>
      </p:sp>
      <p:sp>
        <p:nvSpPr>
          <p:cNvPr id="23" name="Ellipse 22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4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n’y a pas de fumée sans feu.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95733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508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94857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4681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77171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60015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7932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14776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1110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3147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57568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Il n’y a pas de fumée sans feu.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1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9" grpId="0" animBg="1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Tout vient à point à qui sait attendre.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59274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70936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79681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501012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42606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90957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15550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77558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5749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61260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739191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319311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44919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56001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14455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Tout vient à point à qui sait attendre.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5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Ne vendez pas la peau de l’ours avant de l’avoir tué.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45271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93309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5631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2208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4442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091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86172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223249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8009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35281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57680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95015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3145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72787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9830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Ne vendez pas la peau de l’ours avant de l’avoir tué.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842061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47543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3" name="Rectangle 32">
            <a:hlinkClick r:id="" action="ppaction://noaction" highlightClick="1"/>
          </p:cNvPr>
          <p:cNvSpPr/>
          <p:nvPr/>
        </p:nvSpPr>
        <p:spPr>
          <a:xfrm>
            <a:off x="76877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788793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1767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Il faut laver son linge sale en famille.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43836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27930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7006763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189387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66274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27092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5152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03776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8084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5734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86839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734744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36518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Il faut laver son linge sale en famille.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56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nuit porte conseil.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9529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46958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645222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013549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339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21956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74341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8249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La nuit porte conseil.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12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3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sème le vent récolte la tempête.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7589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19319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33923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25953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4596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4170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9564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2334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9602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31529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28584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491556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79047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Qui sème le vent récolte la tempête.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1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fin justifie les moyens.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9866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00317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062591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29623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7325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4369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8280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0132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60600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81439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La fin justifie les moyens.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74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Quand le chat n’est pas là, les souris dansent.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871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622063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11696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69163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26499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8409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716371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4499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36266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7428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00234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56304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Quand le chat n’est pas là, les souris dansent.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36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Avec des si, on mettrait Paris en bouteille.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50025" y="2906306"/>
            <a:ext cx="264598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062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26375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141180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208455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89300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9804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728784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780150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70215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68228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582678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46997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305198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7103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Avec des si, on mettrait Paris en bouteille.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694507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63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Tel est pris qui croyait prendre.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09576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50345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0947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87198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43926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276844" y="2906938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71735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0815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00912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1997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Tel est pris qui croyait prendre.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53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L’union fait la force.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43113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97417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593094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535144" y="2906306"/>
            <a:ext cx="154354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46294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6859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3936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15839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1" name="ZoneTexte 20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L’union fait la force.</a:t>
            </a:r>
          </a:p>
        </p:txBody>
      </p:sp>
      <p:sp>
        <p:nvSpPr>
          <p:cNvPr id="22" name="Ellipse 2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8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Chassez le naturel, il revient au grand galop.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24836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568655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54914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744481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79651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34612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5577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55806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54078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08248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22156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89970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75187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Chassez le naturel, il revient au grand galop.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06288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939187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8152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27" grpId="0" animBg="1"/>
      <p:bldP spid="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La vengeance est un plat qui se mange froid.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99542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26548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62670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647374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146938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07329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8584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16104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86369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708269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378612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2970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76497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7848770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5463784" y="2906306"/>
            <a:ext cx="14400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La vengeance est un plat qui se mange froid.</a:t>
            </a: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78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0988" y="5749359"/>
            <a:ext cx="962025" cy="54292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833206" y="3642756"/>
            <a:ext cx="547759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3600" b="1" dirty="0" smtClean="0">
                <a:ln/>
                <a:solidFill>
                  <a:schemeClr val="accent3"/>
                </a:solidFill>
              </a:rPr>
              <a:t>C’est tout pour le moment !</a:t>
            </a:r>
          </a:p>
          <a:p>
            <a:pPr algn="ctr"/>
            <a:r>
              <a:rPr lang="fr-FR" sz="3600" b="1" cap="none" spc="0" dirty="0" smtClean="0">
                <a:ln/>
                <a:solidFill>
                  <a:schemeClr val="accent3"/>
                </a:solidFill>
                <a:effectLst/>
              </a:rPr>
              <a:t>À bientôt !</a:t>
            </a:r>
            <a:endParaRPr lang="fr-FR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92729" y="1018300"/>
            <a:ext cx="63585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7200" b="1" dirty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</a:t>
            </a:r>
            <a:r>
              <a:rPr lang="fr-FR" sz="7200" b="1" cap="none" spc="0" dirty="0" smtClean="0">
                <a:ln/>
                <a:solidFill>
                  <a:schemeClr val="accent3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UPER !</a:t>
            </a:r>
            <a:endParaRPr lang="fr-FR" sz="7200" b="1" cap="none" spc="0" dirty="0">
              <a:ln/>
              <a:solidFill>
                <a:schemeClr val="accent3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5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447764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735796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023828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311860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599892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887924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4175956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463988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4752020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5040052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328084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5616116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5904148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6192180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6480212" y="184482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ZoneTexte 28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endParaRPr lang="fr-FR" sz="2800" spc="200" dirty="0">
              <a:solidFill>
                <a:srgbClr val="00FF00"/>
              </a:solidFill>
            </a:endParaRPr>
          </a:p>
        </p:txBody>
      </p:sp>
      <p:sp>
        <p:nvSpPr>
          <p:cNvPr id="30" name="Ellipse 2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51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Mieux vaut tard que jamais.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530550" y="2906305"/>
            <a:ext cx="191386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267115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284791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520368" y="291096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3736735" y="291096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30755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5199974" y="291096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5401260" y="291096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5812042" y="2910964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32642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491298" y="2906306"/>
            <a:ext cx="149884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4" name="ZoneTexte 23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Mieux vaut tard que </a:t>
            </a:r>
            <a:r>
              <a:rPr lang="fr-FR" sz="2800" spc="200" dirty="0" smtClean="0">
                <a:solidFill>
                  <a:srgbClr val="00FF00"/>
                </a:solidFill>
              </a:rPr>
              <a:t>jamais.</a:t>
            </a:r>
            <a:endParaRPr lang="fr-FR" sz="2800" spc="200" dirty="0">
              <a:solidFill>
                <a:srgbClr val="00FF00"/>
              </a:solidFill>
            </a:endParaRPr>
          </a:p>
        </p:txBody>
      </p:sp>
      <p:sp>
        <p:nvSpPr>
          <p:cNvPr id="25" name="Ellipse 24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50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Qui s’y frotte, s’y pique.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82135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3002877" y="2906306"/>
            <a:ext cx="181921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347178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405195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23597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5702388" y="2906306"/>
            <a:ext cx="154135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078059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627612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454440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ZoneTexte 20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Qui s’y frotte, s’y pique.</a:t>
            </a:r>
          </a:p>
        </p:txBody>
      </p:sp>
      <p:sp>
        <p:nvSpPr>
          <p:cNvPr id="22" name="Ellipse 2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48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1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0"/>
                            </p:stCondLst>
                            <p:childTnLst>
                              <p:par>
                                <p:cTn id="4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1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-10633" y="4439"/>
            <a:ext cx="916514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L’habit ne fait pas le moine.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702705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08495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485927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365841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543147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57725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073918" y="2906306"/>
            <a:ext cx="148856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4264978" y="2906306"/>
            <a:ext cx="150648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214952" y="2906306"/>
            <a:ext cx="158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6043912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3" name="ZoneTexte 22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L’habit ne fait pas le moine.</a:t>
            </a:r>
          </a:p>
        </p:txBody>
      </p:sp>
      <p:sp>
        <p:nvSpPr>
          <p:cNvPr id="24" name="Ellipse 23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7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hlinkClick r:id="" action="ppaction://noaction" highlightClick="1"/>
          </p:cNvPr>
          <p:cNvSpPr txBox="1"/>
          <p:nvPr/>
        </p:nvSpPr>
        <p:spPr>
          <a:xfrm>
            <a:off x="10508" y="2743652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 smtClean="0">
                <a:solidFill>
                  <a:schemeClr val="bg1"/>
                </a:solidFill>
              </a:rPr>
              <a:t>Loin des yeux, loin du </a:t>
            </a:r>
            <a:r>
              <a:rPr lang="fr-FR" sz="2800" spc="200" dirty="0" err="1" smtClean="0">
                <a:solidFill>
                  <a:schemeClr val="bg1"/>
                </a:solidFill>
              </a:rPr>
              <a:t>coeur</a:t>
            </a:r>
            <a:r>
              <a:rPr lang="fr-FR" sz="2800" spc="200" dirty="0" smtClean="0">
                <a:solidFill>
                  <a:schemeClr val="bg1"/>
                </a:solidFill>
              </a:rPr>
              <a:t>.</a:t>
            </a:r>
            <a:endParaRPr lang="fr-FR" sz="2800" spc="200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24837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8" name="Ellipse 7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20384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Ellipse 8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92392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i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0" name="Ellipse 9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464400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o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536408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2" name="Ellipse 11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6084168" y="980728"/>
            <a:ext cx="576064" cy="576064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35220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752981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10052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6" name="Rectangle 15">
            <a:hlinkClick r:id="" action="ppaction://noaction" highlightClick="1"/>
          </p:cNvPr>
          <p:cNvSpPr/>
          <p:nvPr/>
        </p:nvSpPr>
        <p:spPr>
          <a:xfrm>
            <a:off x="2529830" y="2906306"/>
            <a:ext cx="143722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4948385" y="2906306"/>
            <a:ext cx="143577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3643118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3170293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3841097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6308804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404021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5620580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529906" y="2906306"/>
            <a:ext cx="180020" cy="360040"/>
          </a:xfrm>
          <a:prstGeom prst="rect">
            <a:avLst/>
          </a:prstGeom>
          <a:solidFill>
            <a:srgbClr val="001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fr-FR" dirty="0" smtClean="0"/>
              <a:t>_</a:t>
            </a:r>
            <a:endParaRPr lang="fr-FR" dirty="0"/>
          </a:p>
        </p:txBody>
      </p:sp>
      <p:pic>
        <p:nvPicPr>
          <p:cNvPr id="28" name="Image 27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500" y="6021288"/>
            <a:ext cx="1143000" cy="335087"/>
          </a:xfrm>
          <a:prstGeom prst="rect">
            <a:avLst/>
          </a:prstGeom>
        </p:spPr>
      </p:pic>
      <p:sp>
        <p:nvSpPr>
          <p:cNvPr id="25" name="ZoneTexte 24">
            <a:hlinkClick r:id="" action="ppaction://noaction" highlightClick="1"/>
          </p:cNvPr>
          <p:cNvSpPr txBox="1"/>
          <p:nvPr/>
        </p:nvSpPr>
        <p:spPr>
          <a:xfrm>
            <a:off x="10508" y="4150693"/>
            <a:ext cx="9144000" cy="685348"/>
          </a:xfrm>
          <a:prstGeom prst="rect">
            <a:avLst/>
          </a:prstGeom>
          <a:solidFill>
            <a:srgbClr val="00153E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tIns="108000" bIns="144000" rtlCol="0">
            <a:spAutoFit/>
          </a:bodyPr>
          <a:lstStyle/>
          <a:p>
            <a:pPr algn="ctr"/>
            <a:r>
              <a:rPr lang="fr-FR" sz="2800" spc="200" dirty="0">
                <a:solidFill>
                  <a:srgbClr val="00FF00"/>
                </a:solidFill>
              </a:rPr>
              <a:t>Loin des yeux, loin du </a:t>
            </a:r>
            <a:r>
              <a:rPr lang="fr-FR" sz="2800" spc="200" dirty="0" err="1">
                <a:solidFill>
                  <a:srgbClr val="00FF00"/>
                </a:solidFill>
              </a:rPr>
              <a:t>coeur</a:t>
            </a:r>
            <a:r>
              <a:rPr lang="fr-FR" sz="2800" spc="200" dirty="0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26" name="Ellipse 25">
            <a:hlinkClick r:id="" action="ppaction://noaction">
              <a:snd r:embed="rId3" name="breeze.wav"/>
            </a:hlinkClick>
          </p:cNvPr>
          <p:cNvSpPr/>
          <p:nvPr/>
        </p:nvSpPr>
        <p:spPr>
          <a:xfrm>
            <a:off x="3710765" y="4274683"/>
            <a:ext cx="1718788" cy="467440"/>
          </a:xfrm>
          <a:prstGeom prst="ellipse">
            <a:avLst/>
          </a:prstGeom>
          <a:gradFill flip="none" rotWithShape="1">
            <a:gsLst>
              <a:gs pos="0">
                <a:srgbClr val="D1E0FF"/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rgbClr val="00153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54000" rtlCol="0" anchor="ctr"/>
          <a:lstStyle/>
          <a:p>
            <a:pPr algn="ctr"/>
            <a:r>
              <a:rPr lang="fr-FR" sz="2000" dirty="0" smtClean="0">
                <a:solidFill>
                  <a:srgbClr val="00153E"/>
                </a:solidFill>
              </a:rPr>
              <a:t>vérification</a:t>
            </a:r>
            <a:endParaRPr lang="fr-FR" sz="2000" dirty="0">
              <a:solidFill>
                <a:srgbClr val="001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6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1796</Words>
  <Application>Microsoft Office PowerPoint</Application>
  <PresentationFormat>Affichage à l'écran (4:3)</PresentationFormat>
  <Paragraphs>1059</Paragraphs>
  <Slides>53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 Lyonnaz Bovio</dc:creator>
  <cp:lastModifiedBy>Eve</cp:lastModifiedBy>
  <cp:revision>77</cp:revision>
  <dcterms:created xsi:type="dcterms:W3CDTF">2010-05-11T11:12:58Z</dcterms:created>
  <dcterms:modified xsi:type="dcterms:W3CDTF">2010-06-07T07:27:23Z</dcterms:modified>
</cp:coreProperties>
</file>