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001848" mc:Ignorable=""/>
    <a:srgbClr xmlns:mc="http://schemas.openxmlformats.org/markup-compatibility/2006" xmlns:a14="http://schemas.microsoft.com/office/drawing/2010/main" val="001746" mc:Ignorable=""/>
    <a:srgbClr xmlns:mc="http://schemas.openxmlformats.org/markup-compatibility/2006" xmlns:a14="http://schemas.microsoft.com/office/drawing/2010/main" val="00153E" mc:Ignorable=""/>
    <a:srgbClr xmlns:mc="http://schemas.openxmlformats.org/markup-compatibility/2006" xmlns:a14="http://schemas.microsoft.com/office/drawing/2010/main" val="00FF00" mc:Ignorable=""/>
    <a:srgbClr xmlns:mc="http://schemas.openxmlformats.org/markup-compatibility/2006" xmlns:a14="http://schemas.microsoft.com/office/drawing/2010/main" val="D1E0FF" mc:Ignorable=""/>
    <a:srgbClr xmlns:mc="http://schemas.openxmlformats.org/markup-compatibility/2006" xmlns:a14="http://schemas.microsoft.com/office/drawing/2010/main" val="C5D8FF" mc:Ignorable=""/>
    <a:srgbClr xmlns:mc="http://schemas.openxmlformats.org/markup-compatibility/2006" xmlns:a14="http://schemas.microsoft.com/office/drawing/2010/main" val="003296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7" autoAdjust="0"/>
    <p:restoredTop sz="99527" autoAdjust="0"/>
  </p:normalViewPr>
  <p:slideViewPr>
    <p:cSldViewPr snapToGrid="0" showGuides="1">
      <p:cViewPr>
        <p:scale>
          <a:sx n="80" d="100"/>
          <a:sy n="80" d="100"/>
        </p:scale>
        <p:origin x="-426" y="-7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55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61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29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9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2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2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82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0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5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28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53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A36B-564C-43C7-9524-128DD4DCBD93}" type="datetimeFigureOut">
              <a:rPr lang="fr-FR" smtClean="0"/>
              <a:t>05/06/2010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FC9D-F158-4B6B-9037-663C6256B8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7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73316"/>
            <a:ext cx="476250" cy="335471"/>
          </a:xfrm>
          <a:prstGeom prst="rect">
            <a:avLst/>
          </a:prstGeom>
        </p:spPr>
      </p:pic>
      <p:pic>
        <p:nvPicPr>
          <p:cNvPr id="7" name="Image 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5355771"/>
            <a:ext cx="1143000" cy="430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8518" y="414144"/>
            <a:ext cx="83469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7200" b="1" cap="none" spc="0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50 proverbes à trous</a:t>
            </a:r>
            <a:endParaRPr lang="fr-FR" sz="7200" b="1" cap="none" spc="0" dirty="0">
              <a:ln/>
              <a:solidFill>
                <a:schemeClr val="accent3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073" y="3047931"/>
            <a:ext cx="82238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2400" b="1" cap="none" spc="0" dirty="0" smtClean="0">
                <a:ln/>
                <a:solidFill>
                  <a:schemeClr val="accent3"/>
                </a:solidFill>
                <a:effectLst/>
              </a:rPr>
              <a:t>Le but est de retrouver, le plus vite possible, </a:t>
            </a:r>
            <a:r>
              <a:rPr lang="fr-FR" sz="2400" b="1" dirty="0" smtClean="0">
                <a:ln/>
                <a:solidFill>
                  <a:schemeClr val="accent3"/>
                </a:solidFill>
              </a:rPr>
              <a:t>ces proverbes,</a:t>
            </a:r>
          </a:p>
          <a:p>
            <a:pPr algn="ctr"/>
            <a:r>
              <a:rPr lang="fr-FR" sz="2400" b="1" dirty="0" smtClean="0">
                <a:ln/>
                <a:solidFill>
                  <a:schemeClr val="accent3"/>
                </a:solidFill>
              </a:rPr>
              <a:t>dont les voyelles sont masquées.</a:t>
            </a:r>
          </a:p>
          <a:p>
            <a:pPr algn="ctr"/>
            <a:r>
              <a:rPr lang="fr-FR" sz="2400" b="1" cap="none" spc="0" dirty="0" smtClean="0">
                <a:ln/>
                <a:solidFill>
                  <a:schemeClr val="accent3"/>
                </a:solidFill>
                <a:effectLst/>
              </a:rPr>
              <a:t>Le clic sur une voyelle en fait apparaître </a:t>
            </a:r>
            <a:r>
              <a:rPr lang="fr-FR" sz="2400" b="1" dirty="0" smtClean="0">
                <a:ln/>
                <a:solidFill>
                  <a:schemeClr val="accent3"/>
                </a:solidFill>
              </a:rPr>
              <a:t>toutes les occurrences.</a:t>
            </a:r>
          </a:p>
          <a:p>
            <a:pPr algn="ctr"/>
            <a:r>
              <a:rPr lang="fr-FR" sz="2400" b="1" cap="none" spc="0" dirty="0" smtClean="0">
                <a:ln/>
                <a:solidFill>
                  <a:schemeClr val="accent3"/>
                </a:solidFill>
                <a:effectLst/>
              </a:rPr>
              <a:t>Il s’agit ensuite d’en exposer la signification.</a:t>
            </a:r>
            <a:endParaRPr lang="fr-FR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695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va à la chasse perd sa place.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394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32761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73839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04919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45998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1241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02279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62096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6440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19334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70080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Qui va à la chasse perd sa place.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3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 chaque jour suffit sa peine.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05248" y="2906306"/>
            <a:ext cx="203558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8438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72823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44113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21839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7480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292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09005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73075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89202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177540" y="2906306"/>
            <a:ext cx="144016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398411" y="2906306"/>
            <a:ext cx="155199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A chaque jour suffit sa peine.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4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Bien mal acquis ne profite jamais.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1613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51594" y="2906306"/>
            <a:ext cx="160366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64801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702262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09655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9936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9295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287981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31186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35610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84260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35072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Bien mal acquis ne profite jamais.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7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Mieux vaut tenir que courir.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3777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73075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57022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7847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3637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5514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6917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7623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2559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5610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05469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3360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Mieux vaut tenir que courir.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1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Les bons comptes font les bons amis.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6396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503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4493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31438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20425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682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13406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8350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30383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Les bons comptes font les bons amis.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4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Aide-toi, le ciel t’aidera.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25498" y="2906306"/>
            <a:ext cx="216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46836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31992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3770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72748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9599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65388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09238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2310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8380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97667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35534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Aide-toi, le ciel t’aidera.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8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 ce qui brille n’est pas or.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6963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665465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47756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63249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11300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7429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3973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82272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40425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1682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Tout ce qui brille n’est pas or.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5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Un homme averti en vaut deux.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6087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85900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74080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2996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6426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23230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9478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53029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86137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5756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71056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Un homme averti en vaut deux.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Comme on fait </a:t>
            </a:r>
            <a:r>
              <a:rPr lang="fr-FR" sz="2800" spc="200" dirty="0" smtClean="0">
                <a:solidFill>
                  <a:schemeClr val="bg1"/>
                </a:solidFill>
              </a:rPr>
              <a:t>son lit</a:t>
            </a:r>
            <a:r>
              <a:rPr lang="fr-FR" sz="2800" spc="200" dirty="0" smtClean="0">
                <a:solidFill>
                  <a:schemeClr val="bg1"/>
                </a:solidFill>
              </a:rPr>
              <a:t>, on se couche.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7233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8656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3705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54344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54142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05549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734666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50944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67947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85563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7464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Comme on </a:t>
            </a:r>
            <a:r>
              <a:rPr lang="fr-FR" sz="2800" spc="200" dirty="0" smtClean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fait son lit</a:t>
            </a:r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, on se couche.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59647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424046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418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paie ses dettes s’enrichit.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35421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3689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17838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19831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69935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98648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31874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76191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46427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93816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6656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Qui paie ses dettes s’enrichit.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Après la pluie, le beau temps.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070340" y="2906306"/>
            <a:ext cx="223282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/>
              <a:t>_</a:t>
            </a:r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2651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4155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7350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19511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24014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10165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041292" y="2906306"/>
            <a:ext cx="170667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8601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266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472379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ZoneTexte 22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Après la pluie, le beau temps.</a:t>
            </a:r>
            <a:endParaRPr lang="fr-FR" sz="2800" spc="200" dirty="0">
              <a:solidFill>
                <a:srgbClr xmlns:mc="http://schemas.openxmlformats.org/markup-compatibility/2006" xmlns:a14="http://schemas.microsoft.com/office/drawing/2010/main" val="00FF00" mc:Ignorable=""/>
              </a:solidFill>
            </a:endParaRPr>
          </a:p>
        </p:txBody>
      </p:sp>
      <p:sp>
        <p:nvSpPr>
          <p:cNvPr id="24" name="Ellipse 2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6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Chat échaudé craint l’eau froide.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5087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28108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50824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6752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69366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90668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4924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02906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4818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8807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67722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684896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649336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Chat échaudé craint l’eau froide.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8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 est bien qui finit bien.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4546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6690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80701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13124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07445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35344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93120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96880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32883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4026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21019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Tout est bien qui finit bien.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3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Plus on est de fous, plus on rit.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681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77577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67837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5992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5846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1684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8811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1158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81952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Plus on est de fous, plus on rit.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4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Les chiens aboient, la caravane passe.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58086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5766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95010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4231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747125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40351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80782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63271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83514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32506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2496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99612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320845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92845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Les chiens aboient, la caravane passe.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4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On a souvent besoin d’un plus petit que soi.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878774" y="2906306"/>
            <a:ext cx="217093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9045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74822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786011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141483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1066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71034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56839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19833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51060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39240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26925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40043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392399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56334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On a souvent besoin d’un plus petit que soi.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8022026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22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nuit, tous les chats sont gris.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0338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09898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60819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65624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780496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4488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43968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8771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2257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La nuit, tous les chats sont gris.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5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Quand il y a de la vie, il y a de l’espoir.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6046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7976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1425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07188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6899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48663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54825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03400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48334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8431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3993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365668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469286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2278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71772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Quand il y a de la vie, il y a de l’espoir.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729763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57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Tous les chemins mènent à Rome.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133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65889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13318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2294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851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99036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40047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10031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05797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0527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Tous les chemins mènent à Rome.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8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Toute vérité n’est pas bonne à dire.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7708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55355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9669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34625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83398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43719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0277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1921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24584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18009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97875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83982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648021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Toute vérité n’est pas bonne à dire.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0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vole un </a:t>
            </a:r>
            <a:r>
              <a:rPr lang="fr-FR" sz="2800" spc="200" dirty="0" err="1" smtClean="0">
                <a:solidFill>
                  <a:schemeClr val="bg1"/>
                </a:solidFill>
              </a:rPr>
              <a:t>oeuf</a:t>
            </a:r>
            <a:r>
              <a:rPr lang="fr-FR" sz="2800" spc="200" dirty="0">
                <a:solidFill>
                  <a:schemeClr val="bg1"/>
                </a:solidFill>
              </a:rPr>
              <a:t> </a:t>
            </a:r>
            <a:r>
              <a:rPr lang="fr-FR" sz="2800" spc="200" dirty="0" smtClean="0">
                <a:solidFill>
                  <a:schemeClr val="bg1"/>
                </a:solidFill>
              </a:rPr>
              <a:t>vole un </a:t>
            </a:r>
            <a:r>
              <a:rPr lang="fr-FR" sz="2800" spc="200" dirty="0" err="1" smtClean="0">
                <a:solidFill>
                  <a:schemeClr val="bg1"/>
                </a:solidFill>
              </a:rPr>
              <a:t>boeuf</a:t>
            </a:r>
            <a:r>
              <a:rPr lang="fr-FR" sz="2800" spc="200" dirty="0" smtClean="0">
                <a:solidFill>
                  <a:schemeClr val="bg1"/>
                </a:solidFill>
              </a:rPr>
              <a:t>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9832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4443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37435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63487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8062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39490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0856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97181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0281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40200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12866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1755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33666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60085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it-IT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Qui vole un oeuf vole un bœuf.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1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L’argent n’a pas d’odeur.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921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27958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79932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32249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98683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5651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19295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0" name="ZoneTexte 19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L’argent n’a pas d’odeur.</a:t>
            </a:r>
          </a:p>
        </p:txBody>
      </p:sp>
      <p:sp>
        <p:nvSpPr>
          <p:cNvPr id="21" name="Ellipse 2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4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Chose promise, chose due.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6137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81016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4062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1431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5981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79038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51856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28396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31781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Chose promise, chose due.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parole est d’argent, le silence est d’or.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2839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8213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6988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1480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761375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45397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7729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2127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09095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77889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38626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68307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55733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La parole est d’argent, le silence est d’or.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2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Tel père, tel fils.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337956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0856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3431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9249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42955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Tel père, tel fils.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2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9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Petit à petit, l’oiseau fait son nid.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608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17882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66950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29226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49188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36678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682376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94593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65804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85995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49123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17563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624656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50400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Petit à petit, l’oiseau fait son nid.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4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Noël au balcon, Pâques aux tisons.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2525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75578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1205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11714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22578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53240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6436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57275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68464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74805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88871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498059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Noël au balcon, Pâques aux tisons.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1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Il faut battre le fer quand il est chaud.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29586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71672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8006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7544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02485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70705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198878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2624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30687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6983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1605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08938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Il faut battre le fer quand il est chaud.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9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Rira bien qui rira le dernier.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43771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203098" y="2915033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25509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60838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36032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0668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6817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87190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354370" y="2915033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3112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82639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4989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Rira bien qui rira le dernier.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9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err="1" smtClean="0">
                <a:solidFill>
                  <a:schemeClr val="bg1"/>
                </a:solidFill>
              </a:rPr>
              <a:t>Oeil</a:t>
            </a:r>
            <a:r>
              <a:rPr lang="fr-FR" sz="2800" spc="200" dirty="0" smtClean="0">
                <a:solidFill>
                  <a:schemeClr val="bg1"/>
                </a:solidFill>
              </a:rPr>
              <a:t> pour </a:t>
            </a:r>
            <a:r>
              <a:rPr lang="fr-FR" sz="2800" spc="200" dirty="0" err="1" smtClean="0">
                <a:solidFill>
                  <a:schemeClr val="bg1"/>
                </a:solidFill>
              </a:rPr>
              <a:t>oeil</a:t>
            </a:r>
            <a:r>
              <a:rPr lang="fr-FR" sz="2800" spc="200" dirty="0" smtClean="0">
                <a:solidFill>
                  <a:schemeClr val="bg1"/>
                </a:solidFill>
              </a:rPr>
              <a:t>, dent pour dent.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71303" y="2906306"/>
            <a:ext cx="264594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9935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67114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61611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2087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89299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7241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49208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36501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06114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19674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82639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err="1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Oeil</a:t>
            </a:r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 pour </a:t>
            </a:r>
            <a:r>
              <a:rPr lang="fr-FR" sz="2800" spc="200" dirty="0" err="1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oeil</a:t>
            </a:r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, dent pour dent.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9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L’argent ne fait pas le bonheur.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0836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323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79015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466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6088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54647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195926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91488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74707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L’argent ne fait pas le bonheur.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393815" y="2904327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2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se ressemble s’assemble.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37651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442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98820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43174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95622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7945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88849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70842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36408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Qui se ressemble s’assemble.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3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Les absents ont toujours tort.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2574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26762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30912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1417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95652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4833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47624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1808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70367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2" name="ZoneTexte 21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Les absents ont toujours tort.</a:t>
            </a:r>
          </a:p>
        </p:txBody>
      </p:sp>
      <p:sp>
        <p:nvSpPr>
          <p:cNvPr id="23" name="Ellipse 22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9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Il n’y a pas de fumée sans feu.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5733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66991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9485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4681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79076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1920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81227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17633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13006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3338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61378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Il n’y a pas de fumée sans feu.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 vient à point à qui sait attendre.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59274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74746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79681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0386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42606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92862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18408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794639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57491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6602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74300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319311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45015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560962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1921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Tout vient à point à qui sait attendre.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Ne vendez pas la peau de l’ours avant de l’avoir tué.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4527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94262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56316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34113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27300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675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86648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223249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8104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5376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053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98825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3240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373740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9925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Ne vendez pas la peau de l’ours avant de l’avoir tué.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844918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47638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3" name="Rectangle 32">
            <a:hlinkClick r:id="" action="ppaction://noaction" highlightClick="1"/>
          </p:cNvPr>
          <p:cNvSpPr/>
          <p:nvPr/>
        </p:nvSpPr>
        <p:spPr>
          <a:xfrm>
            <a:off x="772584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791651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67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Il faut laver son linge sale en famille.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43836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28883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702581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192244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6817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30902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55335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06633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83704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210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9160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738554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368990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Il faut laver son linge sale en famille.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6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nuit porte conseil.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95295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47910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65474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023074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27209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26719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7719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84401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La nuit porte conseil.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2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3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sème le vent récolte la tempête.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7589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93199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34876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28811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77454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8932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42422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28105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9983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734386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28679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94413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80952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Qui sème le vent récolte la tempête.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fin justifie les moyens.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9866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01270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062591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296238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7325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4369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8566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0322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65363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86201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La fin justifie les moyens.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4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Quand le chat n’est pas là, les souris dansent.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9871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62396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1696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916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27452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86003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719228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45949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39124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777137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03092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582097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Quand le chat n’est pas là, les souris dansent.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6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Avec des si, on mettrait Paris en bouteille.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950025" y="2906306"/>
            <a:ext cx="264598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1572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27328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141180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10360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91205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0280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32594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83960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72355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691812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592203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50807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309008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76753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Avec des si, on mettrait Paris en bouteille.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69831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632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Tel est pris qui croyait prendre.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1481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3202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13280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91008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458310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305419" y="2906938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9078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11007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0281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21882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Tel est pris qui croyait prendre.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3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L’union fait la force.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43494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02179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96904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535144" y="2906306"/>
            <a:ext cx="154354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48199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68590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44123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17744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1" name="ZoneTexte 20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L’union fait la force.</a:t>
            </a:r>
          </a:p>
        </p:txBody>
      </p:sp>
      <p:sp>
        <p:nvSpPr>
          <p:cNvPr id="22" name="Ellipse 2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1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Chassez le naturel, il revient au grand galop.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24836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7056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57771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74829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17965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37469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7482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57711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57888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08248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24061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92827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78045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Chassez le naturel, il revient au grand galop.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2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vengeance est un plat qui se mange froid.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99542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2750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64575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52136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149796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08281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679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18009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89227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711127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8051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31605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69732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7877345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5492359" y="2906306"/>
            <a:ext cx="14400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La vengeance est un plat qui se mange froid.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3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88" y="5749359"/>
            <a:ext cx="962025" cy="542925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833206" y="3642756"/>
            <a:ext cx="54775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600" b="1" dirty="0" smtClean="0">
                <a:ln/>
                <a:solidFill>
                  <a:schemeClr val="accent3"/>
                </a:solidFill>
              </a:rPr>
              <a:t>C’est tout pour le moment !</a:t>
            </a:r>
          </a:p>
          <a:p>
            <a:pPr algn="ctr"/>
            <a:r>
              <a:rPr lang="fr-FR" sz="3600" b="1" cap="none" spc="0" dirty="0" smtClean="0">
                <a:ln/>
                <a:solidFill>
                  <a:schemeClr val="accent3"/>
                </a:solidFill>
                <a:effectLst/>
              </a:rPr>
              <a:t>À bientôt !</a:t>
            </a:r>
            <a:endParaRPr lang="fr-FR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92729" y="1018300"/>
            <a:ext cx="63585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7200" b="1" dirty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</a:t>
            </a:r>
            <a:r>
              <a:rPr lang="fr-FR" sz="7200" b="1" cap="none" spc="0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UPER !</a:t>
            </a:r>
            <a:endParaRPr lang="fr-FR" sz="7200" b="1" cap="none" spc="0" dirty="0">
              <a:ln/>
              <a:solidFill>
                <a:schemeClr val="accent3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58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447764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735796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023828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311860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99892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887924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175956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463988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752020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040052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328084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616116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904148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192180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480212" y="184482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endParaRPr lang="fr-FR" sz="2800" spc="200" dirty="0">
              <a:solidFill>
                <a:srgbClr xmlns:mc="http://schemas.openxmlformats.org/markup-compatibility/2006" xmlns:a14="http://schemas.microsoft.com/office/drawing/2010/main" val="00FF00" mc:Ignorable=""/>
              </a:solidFill>
            </a:endParaRP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1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Mieux vaut tard que jamais.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30550" y="2906305"/>
            <a:ext cx="191386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67115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84791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567993" y="291096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755785" y="291096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36470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238074" y="291096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439360" y="291096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850142" y="2910964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34547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510348" y="2906306"/>
            <a:ext cx="149884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4" name="ZoneTexte 23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Mieux vaut tard que </a:t>
            </a:r>
            <a:r>
              <a:rPr lang="fr-FR" sz="2800" spc="200" dirty="0" smtClean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jamais.</a:t>
            </a:r>
            <a:endParaRPr lang="fr-FR" sz="2800" spc="200" dirty="0">
              <a:solidFill>
                <a:srgbClr xmlns:mc="http://schemas.openxmlformats.org/markup-compatibility/2006" xmlns:a14="http://schemas.microsoft.com/office/drawing/2010/main" val="00FF00" mc:Ignorable=""/>
              </a:solidFill>
            </a:endParaRPr>
          </a:p>
        </p:txBody>
      </p:sp>
      <p:sp>
        <p:nvSpPr>
          <p:cNvPr id="25" name="Ellipse 24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0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s’y frotte, s’y pique.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84040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021927" y="2906306"/>
            <a:ext cx="181921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509882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09005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27407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750013" y="2906306"/>
            <a:ext cx="154135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097109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3046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458250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ZoneTexte 20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Qui s’y frotte, s’y pique.</a:t>
            </a:r>
          </a:p>
        </p:txBody>
      </p:sp>
      <p:sp>
        <p:nvSpPr>
          <p:cNvPr id="22" name="Ellipse 2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8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1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1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-10633" y="4439"/>
            <a:ext cx="916514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L’habit ne fait pas le moine.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2175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13258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91642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71556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48862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61535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083443" y="2906306"/>
            <a:ext cx="148856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312603" y="2906306"/>
            <a:ext cx="150648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262577" y="2906306"/>
            <a:ext cx="158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09153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3" name="ZoneTexte 22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L’habit ne fait pas le moine.</a:t>
            </a:r>
          </a:p>
        </p:txBody>
      </p:sp>
      <p:sp>
        <p:nvSpPr>
          <p:cNvPr id="24" name="Ellipse 2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1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Loin des yeux, loin du </a:t>
            </a:r>
            <a:r>
              <a:rPr lang="fr-FR" sz="2800" spc="200" dirty="0" err="1" smtClean="0">
                <a:solidFill>
                  <a:schemeClr val="bg1"/>
                </a:solidFill>
              </a:rPr>
              <a:t>coeur</a:t>
            </a:r>
            <a:r>
              <a:rPr lang="fr-FR" sz="2800" spc="200" dirty="0" smtClean="0">
                <a:solidFill>
                  <a:schemeClr val="bg1"/>
                </a:solidFill>
              </a:rPr>
              <a:t>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</a:t>
            </a:r>
            <a:endParaRPr lang="fr-FR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37125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810131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148148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548880" y="2906306"/>
            <a:ext cx="143722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986485" y="2906306"/>
            <a:ext cx="143577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69074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08393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879197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346904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068785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58680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548956" y="2906306"/>
            <a:ext cx="180020" cy="36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848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5" name="ZoneTexte 24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153E" mc:Ignorable="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Loin des yeux, loin du </a:t>
            </a:r>
            <a:r>
              <a:rPr lang="fr-FR" sz="2800" spc="200" dirty="0" err="1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coeur</a:t>
            </a:r>
            <a:r>
              <a:rPr lang="fr-FR" sz="2800" spc="200" dirty="0">
                <a:solidFill>
                  <a:srgbClr xmlns:mc="http://schemas.openxmlformats.org/markup-compatibility/2006" xmlns:a14="http://schemas.microsoft.com/office/drawing/2010/main" val="00FF00" mc:Ignorable=""/>
                </a:solidFill>
              </a:rPr>
              <a:t>.</a:t>
            </a:r>
          </a:p>
        </p:txBody>
      </p:sp>
      <p:sp>
        <p:nvSpPr>
          <p:cNvPr id="26" name="Ellipse 25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D1E0FF" mc:Ignorable="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xmlns:mc="http://schemas.openxmlformats.org/markup-compatibility/2006" xmlns:a14="http://schemas.microsoft.com/office/drawing/2010/main" val="00153E" mc:Ignorable="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xmlns:mc="http://schemas.openxmlformats.org/markup-compatibility/2006" xmlns:a14="http://schemas.microsoft.com/office/drawing/2010/main" val="000000" mc:Ignorable="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xmlns:mc="http://schemas.openxmlformats.org/markup-compatibility/2006" xmlns:a14="http://schemas.microsoft.com/office/drawing/2010/main" val="00153E" mc:Ignorable=""/>
                </a:solidFill>
              </a:rPr>
              <a:t>vérification</a:t>
            </a:r>
            <a:endParaRPr lang="fr-FR" sz="2000" dirty="0">
              <a:solidFill>
                <a:srgbClr xmlns:mc="http://schemas.openxmlformats.org/markup-compatibility/2006" xmlns:a14="http://schemas.microsoft.com/office/drawing/2010/main" val="00153E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9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66666" mc:Ignorable=""/>
      </a:dk2>
      <a:lt2>
        <a:srgbClr xmlns:mc="http://schemas.openxmlformats.org/markup-compatibility/2006" xmlns:a14="http://schemas.microsoft.com/office/drawing/2010/main" val="D2D2D2" mc:Ignorable=""/>
      </a:lt2>
      <a:accent1>
        <a:srgbClr xmlns:mc="http://schemas.openxmlformats.org/markup-compatibility/2006" xmlns:a14="http://schemas.microsoft.com/office/drawing/2010/main" val="FF388C" mc:Ignorable=""/>
      </a:accent1>
      <a:accent2>
        <a:srgbClr xmlns:mc="http://schemas.openxmlformats.org/markup-compatibility/2006" xmlns:a14="http://schemas.microsoft.com/office/drawing/2010/main" val="E40059" mc:Ignorable=""/>
      </a:accent2>
      <a:accent3>
        <a:srgbClr xmlns:mc="http://schemas.openxmlformats.org/markup-compatibility/2006" xmlns:a14="http://schemas.microsoft.com/office/drawing/2010/main" val="9C007F" mc:Ignorable=""/>
      </a:accent3>
      <a:accent4>
        <a:srgbClr xmlns:mc="http://schemas.openxmlformats.org/markup-compatibility/2006" xmlns:a14="http://schemas.microsoft.com/office/drawing/2010/main" val="68007F" mc:Ignorable=""/>
      </a:accent4>
      <a:accent5>
        <a:srgbClr xmlns:mc="http://schemas.openxmlformats.org/markup-compatibility/2006" xmlns:a14="http://schemas.microsoft.com/office/drawing/2010/main" val="005BD3" mc:Ignorable=""/>
      </a:accent5>
      <a:accent6>
        <a:srgbClr xmlns:mc="http://schemas.openxmlformats.org/markup-compatibility/2006" xmlns:a14="http://schemas.microsoft.com/office/drawing/2010/main" val="00349E" mc:Ignorable=""/>
      </a:accent6>
      <a:hlink>
        <a:srgbClr xmlns:mc="http://schemas.openxmlformats.org/markup-compatibility/2006" xmlns:a14="http://schemas.microsoft.com/office/drawing/2010/main" val="17BBFD" mc:Ignorable=""/>
      </a:hlink>
      <a:folHlink>
        <a:srgbClr xmlns:mc="http://schemas.openxmlformats.org/markup-compatibility/2006" xmlns:a14="http://schemas.microsoft.com/office/drawing/2010/main" val="FF79C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1795</Words>
  <Application>Microsoft Office PowerPoint</Application>
  <PresentationFormat>Affichage à l'écran (4:3)</PresentationFormat>
  <Paragraphs>1058</Paragraphs>
  <Slides>53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 Lyonnaz Bovio</dc:creator>
  <cp:lastModifiedBy>Evelyne Lyonnaz Bovio</cp:lastModifiedBy>
  <cp:revision>74</cp:revision>
  <dcterms:created xsi:type="dcterms:W3CDTF">2010-05-11T11:12:58Z</dcterms:created>
  <dcterms:modified xsi:type="dcterms:W3CDTF">2010-06-05T07:47:01Z</dcterms:modified>
</cp:coreProperties>
</file>