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3" r:id="rId16"/>
    <p:sldId id="274" r:id="rId17"/>
    <p:sldId id="275" r:id="rId18"/>
    <p:sldId id="276" r:id="rId19"/>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1838C90C-1088-4327-8D01-9F286398A48B}" type="slidenum">
              <a:rPr lang="fr-F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0B5EA8E9-8036-478F-8F91-A6B43EFCFECD}"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EBB37EA2-406D-4670-86CC-8F04DA2FA831}" type="slidenum">
              <a:rPr lang="fr-F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fr-B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fr-F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fr-F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5C13964-791C-448F-AB7A-6DBF3898044E}" type="slidenum">
              <a:rPr lang="fr-F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fr-F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fr-F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3E826E5-4148-4E60-A028-30ADCD2F5F38}"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BCFFEC9-DD0B-4A18-BDBA-02D7EE862EE8}"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A246460-9EB2-46BE-87BF-CF7C3F8D1F2C}"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80B0F71A-AB08-4DE7-807F-FF20170760A5}"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DD1A90B2-8EF0-44A6-B761-3DF1D5142244}"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2F6E742B-AED7-4218-A7CA-80CEFED3DDAA}"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5C0469A2-DEC5-44A3-94DA-9ED1728C2D1C}"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F2013DF4-683E-49A6-BAC0-BB170AEE2C8B}"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909D4177-3E1B-4074-B3D5-DB7ECCBBA33D}"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F380EF4-FA14-4753-B804-C173DC54279A}"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0m1.com/Formes_libres/MOTs/Non.gif" TargetMode="External"/><Relationship Id="rId1" Type="http://schemas.openxmlformats.org/officeDocument/2006/relationships/slideLayout" Target="../slideLayouts/slideLayout4.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http://www.toutok.net/encyclok/0-moteur/chevreau.gif" TargetMode="External"/><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aphrodite.e2blog.fr/aphro_de_z_a/images/loup.gif" TargetMode="Externa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6713"/>
            <a:ext cx="7772400" cy="1656183"/>
          </a:xfrm>
        </p:spPr>
        <p:txBody>
          <a:bodyPr/>
          <a:lstStyle/>
          <a:p>
            <a:r>
              <a:rPr lang="fr-FR" dirty="0"/>
              <a:t>Le loup et les deux chevreaux infernaux</a:t>
            </a:r>
          </a:p>
        </p:txBody>
      </p:sp>
      <p:pic>
        <p:nvPicPr>
          <p:cNvPr id="2053" name="Picture 5" descr="chevre"/>
          <p:cNvPicPr>
            <a:picLocks noChangeAspect="1" noChangeArrowheads="1" noCrop="1"/>
          </p:cNvPicPr>
          <p:nvPr/>
        </p:nvPicPr>
        <p:blipFill>
          <a:blip r:embed="rId2" cstate="print"/>
          <a:srcRect/>
          <a:stretch>
            <a:fillRect/>
          </a:stretch>
        </p:blipFill>
        <p:spPr bwMode="auto">
          <a:xfrm>
            <a:off x="3132138" y="3933825"/>
            <a:ext cx="3024187" cy="2401888"/>
          </a:xfrm>
          <a:prstGeom prst="rect">
            <a:avLst/>
          </a:prstGeom>
          <a:noFill/>
        </p:spPr>
      </p:pic>
      <p:sp>
        <p:nvSpPr>
          <p:cNvPr id="6" name="TextBox 5"/>
          <p:cNvSpPr txBox="1"/>
          <p:nvPr/>
        </p:nvSpPr>
        <p:spPr>
          <a:xfrm>
            <a:off x="2078723" y="2780928"/>
            <a:ext cx="4986554" cy="832738"/>
          </a:xfrm>
          <a:prstGeom prst="rect">
            <a:avLst/>
          </a:prstGeom>
          <a:noFill/>
        </p:spPr>
        <p:txBody>
          <a:bodyPr wrap="square" rtlCol="0">
            <a:spAutoFit/>
          </a:bodyPr>
          <a:lstStyle/>
          <a:p>
            <a:pPr algn="ctr"/>
            <a:r>
              <a:rPr lang="fr-BE" dirty="0" smtClean="0"/>
              <a:t>Textes de Christine Barthelemy.</a:t>
            </a:r>
          </a:p>
          <a:p>
            <a:pPr algn="ctr"/>
            <a:r>
              <a:rPr lang="fr-BE" dirty="0" smtClean="0"/>
              <a:t>Illustrations collectées sur la toile.</a:t>
            </a:r>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FR" sz="4000" dirty="0" smtClean="0"/>
              <a:t>Mais </a:t>
            </a:r>
            <a:r>
              <a:rPr lang="fr-FR" sz="4000" dirty="0"/>
              <a:t>les chevreaux étaient solides et se sont vite </a:t>
            </a:r>
            <a:r>
              <a:rPr lang="fr-FR" sz="4000" dirty="0" smtClean="0"/>
              <a:t>réveillés : </a:t>
            </a:r>
            <a:r>
              <a:rPr lang="fr-FR" sz="4000" dirty="0"/>
              <a:t>ils couraient comme des fous </a:t>
            </a:r>
            <a:r>
              <a:rPr lang="fr-FR" sz="4000" dirty="0" smtClean="0"/>
              <a:t>partout. </a:t>
            </a:r>
            <a:endParaRPr lang="fr-FR" sz="4000" dirty="0"/>
          </a:p>
        </p:txBody>
      </p:sp>
      <p:pic>
        <p:nvPicPr>
          <p:cNvPr id="22533" name="Picture 5" descr="chevre002"/>
          <p:cNvPicPr>
            <a:picLocks noChangeAspect="1" noChangeArrowheads="1" noCrop="1"/>
          </p:cNvPicPr>
          <p:nvPr/>
        </p:nvPicPr>
        <p:blipFill>
          <a:blip r:embed="rId2" cstate="print"/>
          <a:srcRect/>
          <a:stretch>
            <a:fillRect/>
          </a:stretch>
        </p:blipFill>
        <p:spPr bwMode="auto">
          <a:xfrm>
            <a:off x="1979613" y="4149725"/>
            <a:ext cx="2238375" cy="2409825"/>
          </a:xfrm>
          <a:prstGeom prst="rect">
            <a:avLst/>
          </a:prstGeom>
          <a:noFill/>
        </p:spPr>
      </p:pic>
      <p:pic>
        <p:nvPicPr>
          <p:cNvPr id="22535" name="Picture 7" descr="chevre002"/>
          <p:cNvPicPr>
            <a:picLocks noChangeAspect="1" noChangeArrowheads="1" noCrop="1"/>
          </p:cNvPicPr>
          <p:nvPr/>
        </p:nvPicPr>
        <p:blipFill>
          <a:blip r:embed="rId2" cstate="print"/>
          <a:srcRect/>
          <a:stretch>
            <a:fillRect/>
          </a:stretch>
        </p:blipFill>
        <p:spPr bwMode="auto">
          <a:xfrm>
            <a:off x="6011863" y="2997200"/>
            <a:ext cx="2238375" cy="2409825"/>
          </a:xfrm>
          <a:prstGeom prst="rect">
            <a:avLst/>
          </a:prstGeom>
          <a:noFill/>
        </p:spPr>
      </p:pic>
      <p:pic>
        <p:nvPicPr>
          <p:cNvPr id="22536" name="Picture 8" descr="loups-17"/>
          <p:cNvPicPr>
            <a:picLocks noChangeAspect="1" noChangeArrowheads="1" noCrop="1"/>
          </p:cNvPicPr>
          <p:nvPr>
            <p:ph idx="1"/>
          </p:nvPr>
        </p:nvPicPr>
        <p:blipFill>
          <a:blip r:embed="rId3" cstate="print"/>
          <a:srcRect/>
          <a:stretch>
            <a:fillRect/>
          </a:stretch>
        </p:blipFill>
        <p:spPr>
          <a:xfrm>
            <a:off x="827088" y="2060575"/>
            <a:ext cx="2381250" cy="172402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r-FR" dirty="0"/>
              <a:t>Et ils cassaient </a:t>
            </a:r>
            <a:r>
              <a:rPr lang="fr-FR" dirty="0" smtClean="0"/>
              <a:t>tout !</a:t>
            </a:r>
            <a:endParaRPr lang="fr-FR" dirty="0"/>
          </a:p>
        </p:txBody>
      </p:sp>
      <p:pic>
        <p:nvPicPr>
          <p:cNvPr id="23557" name="Picture 5" descr="123gifs085"/>
          <p:cNvPicPr>
            <a:picLocks noChangeAspect="1" noChangeArrowheads="1" noCrop="1"/>
          </p:cNvPicPr>
          <p:nvPr/>
        </p:nvPicPr>
        <p:blipFill>
          <a:blip r:embed="rId2" cstate="print"/>
          <a:srcRect/>
          <a:stretch>
            <a:fillRect/>
          </a:stretch>
        </p:blipFill>
        <p:spPr bwMode="auto">
          <a:xfrm>
            <a:off x="5364163" y="3644900"/>
            <a:ext cx="3095625" cy="2538413"/>
          </a:xfrm>
          <a:prstGeom prst="rect">
            <a:avLst/>
          </a:prstGeom>
          <a:noFill/>
        </p:spPr>
      </p:pic>
      <p:pic>
        <p:nvPicPr>
          <p:cNvPr id="23559" name="Picture 7" descr="Polterabend"/>
          <p:cNvPicPr>
            <a:picLocks noChangeAspect="1" noChangeArrowheads="1"/>
          </p:cNvPicPr>
          <p:nvPr/>
        </p:nvPicPr>
        <p:blipFill>
          <a:blip r:embed="rId3" cstate="print"/>
          <a:srcRect/>
          <a:stretch>
            <a:fillRect/>
          </a:stretch>
        </p:blipFill>
        <p:spPr bwMode="auto">
          <a:xfrm>
            <a:off x="395288" y="2997200"/>
            <a:ext cx="3048000" cy="3048000"/>
          </a:xfrm>
          <a:prstGeom prst="rect">
            <a:avLst/>
          </a:prstGeom>
          <a:noFill/>
        </p:spPr>
      </p:pic>
      <p:pic>
        <p:nvPicPr>
          <p:cNvPr id="23561" name="Picture 9" descr="monsieur%20peureux"/>
          <p:cNvPicPr>
            <a:picLocks noChangeAspect="1" noChangeArrowheads="1"/>
          </p:cNvPicPr>
          <p:nvPr>
            <p:ph idx="1"/>
          </p:nvPr>
        </p:nvPicPr>
        <p:blipFill>
          <a:blip r:embed="rId4" cstate="print"/>
          <a:srcRect/>
          <a:stretch>
            <a:fillRect/>
          </a:stretch>
        </p:blipFill>
        <p:spPr>
          <a:xfrm>
            <a:off x="3924300" y="1628775"/>
            <a:ext cx="1905000" cy="15240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sz="4000"/>
              <a:t>Le loup a proposé des activités calmes, comme tricoter ou bien lire. Mais les chevreaux ont dit non.</a:t>
            </a:r>
          </a:p>
        </p:txBody>
      </p:sp>
      <p:pic>
        <p:nvPicPr>
          <p:cNvPr id="24585" name="Picture 9" descr="Afficher l'image en taille réelle">
            <a:hlinkClick r:id="rId2"/>
          </p:cNvPr>
          <p:cNvPicPr>
            <a:picLocks noChangeAspect="1" noChangeArrowheads="1"/>
          </p:cNvPicPr>
          <p:nvPr>
            <p:ph sz="half" idx="1"/>
          </p:nvPr>
        </p:nvPicPr>
        <p:blipFill>
          <a:blip r:embed="rId3" cstate="print"/>
          <a:srcRect/>
          <a:stretch>
            <a:fillRect/>
          </a:stretch>
        </p:blipFill>
        <p:spPr>
          <a:xfrm>
            <a:off x="1258888" y="2060575"/>
            <a:ext cx="1333500" cy="762000"/>
          </a:xfrm>
          <a:ln/>
        </p:spPr>
      </p:pic>
      <p:pic>
        <p:nvPicPr>
          <p:cNvPr id="24581" name="Picture 5" descr="5_7_chevre_01"/>
          <p:cNvPicPr>
            <a:picLocks noChangeAspect="1" noChangeArrowheads="1"/>
          </p:cNvPicPr>
          <p:nvPr/>
        </p:nvPicPr>
        <p:blipFill>
          <a:blip r:embed="rId4" cstate="print"/>
          <a:srcRect/>
          <a:stretch>
            <a:fillRect/>
          </a:stretch>
        </p:blipFill>
        <p:spPr bwMode="auto">
          <a:xfrm>
            <a:off x="5795963" y="3284538"/>
            <a:ext cx="2917825" cy="3325812"/>
          </a:xfrm>
          <a:prstGeom prst="rect">
            <a:avLst/>
          </a:prstGeom>
          <a:noFill/>
        </p:spPr>
      </p:pic>
      <p:pic>
        <p:nvPicPr>
          <p:cNvPr id="24583" name="Picture 7" descr="chevre"/>
          <p:cNvPicPr>
            <a:picLocks noChangeAspect="1" noChangeArrowheads="1"/>
          </p:cNvPicPr>
          <p:nvPr/>
        </p:nvPicPr>
        <p:blipFill>
          <a:blip r:embed="rId5" cstate="print"/>
          <a:srcRect/>
          <a:stretch>
            <a:fillRect/>
          </a:stretch>
        </p:blipFill>
        <p:spPr bwMode="auto">
          <a:xfrm>
            <a:off x="611188" y="3789363"/>
            <a:ext cx="3313112" cy="2684462"/>
          </a:xfrm>
          <a:prstGeom prst="rect">
            <a:avLst/>
          </a:prstGeom>
          <a:noFill/>
        </p:spPr>
      </p:pic>
      <p:pic>
        <p:nvPicPr>
          <p:cNvPr id="24588" name="Picture 12" descr="non"/>
          <p:cNvPicPr>
            <a:picLocks noChangeAspect="1" noChangeArrowheads="1" noCrop="1"/>
          </p:cNvPicPr>
          <p:nvPr>
            <p:ph sz="half" idx="2"/>
          </p:nvPr>
        </p:nvPicPr>
        <p:blipFill>
          <a:blip r:embed="rId6" cstate="print"/>
          <a:srcRect/>
          <a:stretch>
            <a:fillRect/>
          </a:stretch>
        </p:blipFill>
        <p:spPr>
          <a:xfrm>
            <a:off x="4067175" y="2133600"/>
            <a:ext cx="1152525" cy="115252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FR" sz="3600" dirty="0"/>
              <a:t>Le loup devenait fou à cause des bêtises des </a:t>
            </a:r>
            <a:r>
              <a:rPr lang="fr-FR" sz="3600" dirty="0" smtClean="0"/>
              <a:t>petits et il </a:t>
            </a:r>
            <a:r>
              <a:rPr lang="fr-FR" sz="3600" dirty="0"/>
              <a:t>marchait comme un robot.</a:t>
            </a:r>
          </a:p>
        </p:txBody>
      </p:sp>
      <p:pic>
        <p:nvPicPr>
          <p:cNvPr id="28677" name="Picture 5" descr="ce2a-robot_Small_"/>
          <p:cNvPicPr>
            <a:picLocks noChangeAspect="1" noChangeArrowheads="1"/>
          </p:cNvPicPr>
          <p:nvPr/>
        </p:nvPicPr>
        <p:blipFill>
          <a:blip r:embed="rId2" cstate="print"/>
          <a:srcRect/>
          <a:stretch>
            <a:fillRect/>
          </a:stretch>
        </p:blipFill>
        <p:spPr bwMode="auto">
          <a:xfrm>
            <a:off x="3995738" y="1844675"/>
            <a:ext cx="4257675" cy="4572000"/>
          </a:xfrm>
          <a:prstGeom prst="rect">
            <a:avLst/>
          </a:prstGeom>
          <a:noFill/>
        </p:spPr>
      </p:pic>
      <p:pic>
        <p:nvPicPr>
          <p:cNvPr id="28679" name="Picture 7" descr="ouf"/>
          <p:cNvPicPr>
            <a:picLocks noChangeAspect="1" noChangeArrowheads="1" noCrop="1"/>
          </p:cNvPicPr>
          <p:nvPr>
            <p:ph idx="1"/>
          </p:nvPr>
        </p:nvPicPr>
        <p:blipFill>
          <a:blip r:embed="rId3" cstate="print"/>
          <a:srcRect/>
          <a:stretch>
            <a:fillRect/>
          </a:stretch>
        </p:blipFill>
        <p:spPr>
          <a:xfrm>
            <a:off x="468313" y="3213100"/>
            <a:ext cx="2857500" cy="28575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r-FR" sz="2800" dirty="0"/>
              <a:t>Le loup les a emmenés dehors, au parc, pour qu’ils puissent se dépenser, mais c’était encore </a:t>
            </a:r>
            <a:r>
              <a:rPr lang="fr-FR" sz="2800" dirty="0" smtClean="0"/>
              <a:t>pire ! </a:t>
            </a:r>
            <a:r>
              <a:rPr lang="fr-FR" sz="2800" dirty="0"/>
              <a:t>Le loup avait peur que les chevreaux se cassent une patte: que dirait leur </a:t>
            </a:r>
            <a:r>
              <a:rPr lang="fr-FR" sz="2800" dirty="0" smtClean="0"/>
              <a:t>mère ?</a:t>
            </a:r>
            <a:endParaRPr lang="fr-FR" sz="2800" dirty="0"/>
          </a:p>
        </p:txBody>
      </p:sp>
      <p:pic>
        <p:nvPicPr>
          <p:cNvPr id="29703" name="Picture 7" descr="reservesavane-arbre-insolite-chevres-route-%5B1%5D"/>
          <p:cNvPicPr>
            <a:picLocks noChangeAspect="1" noChangeArrowheads="1"/>
          </p:cNvPicPr>
          <p:nvPr>
            <p:ph sz="half" idx="1"/>
          </p:nvPr>
        </p:nvPicPr>
        <p:blipFill>
          <a:blip r:embed="rId2" cstate="print"/>
          <a:srcRect/>
          <a:stretch>
            <a:fillRect/>
          </a:stretch>
        </p:blipFill>
        <p:spPr>
          <a:xfrm>
            <a:off x="179388" y="3141663"/>
            <a:ext cx="4679950" cy="3522662"/>
          </a:xfrm>
          <a:noFill/>
          <a:ln/>
        </p:spPr>
      </p:pic>
      <p:pic>
        <p:nvPicPr>
          <p:cNvPr id="29701" name="Picture 5" descr="chevre1"/>
          <p:cNvPicPr>
            <a:picLocks noChangeAspect="1" noChangeArrowheads="1"/>
          </p:cNvPicPr>
          <p:nvPr/>
        </p:nvPicPr>
        <p:blipFill>
          <a:blip r:embed="rId3" cstate="print"/>
          <a:srcRect/>
          <a:stretch>
            <a:fillRect/>
          </a:stretch>
        </p:blipFill>
        <p:spPr bwMode="auto">
          <a:xfrm>
            <a:off x="5940425" y="3860800"/>
            <a:ext cx="2800350" cy="2800350"/>
          </a:xfrm>
          <a:prstGeom prst="rect">
            <a:avLst/>
          </a:prstGeom>
          <a:noFill/>
        </p:spPr>
      </p:pic>
      <p:pic>
        <p:nvPicPr>
          <p:cNvPr id="29706" name="Picture 10" descr="chien%20peureux"/>
          <p:cNvPicPr>
            <a:picLocks noChangeAspect="1" noChangeArrowheads="1"/>
          </p:cNvPicPr>
          <p:nvPr>
            <p:ph sz="half" idx="2"/>
          </p:nvPr>
        </p:nvPicPr>
        <p:blipFill>
          <a:blip r:embed="rId4" cstate="print"/>
          <a:srcRect/>
          <a:stretch>
            <a:fillRect/>
          </a:stretch>
        </p:blipFill>
        <p:spPr>
          <a:xfrm>
            <a:off x="4067175" y="1844675"/>
            <a:ext cx="2381250" cy="20193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r-FR" sz="3200" dirty="0" smtClean="0"/>
              <a:t>Enfin, </a:t>
            </a:r>
            <a:r>
              <a:rPr lang="fr-FR" sz="3200" dirty="0"/>
              <a:t>maman chèvre est revenue </a:t>
            </a:r>
            <a:r>
              <a:rPr lang="fr-FR" sz="3200" dirty="0" smtClean="0"/>
              <a:t>des </a:t>
            </a:r>
            <a:r>
              <a:rPr lang="fr-FR" sz="3200" dirty="0"/>
              <a:t>courses. Les petits coururent vers leur maman.</a:t>
            </a:r>
          </a:p>
        </p:txBody>
      </p:sp>
      <p:pic>
        <p:nvPicPr>
          <p:cNvPr id="33799" name="Picture 7" descr="chevre10"/>
          <p:cNvPicPr>
            <a:picLocks noChangeAspect="1" noChangeArrowheads="1"/>
          </p:cNvPicPr>
          <p:nvPr>
            <p:ph sz="half" idx="1"/>
          </p:nvPr>
        </p:nvPicPr>
        <p:blipFill>
          <a:blip r:embed="rId2" cstate="print"/>
          <a:srcRect/>
          <a:stretch>
            <a:fillRect/>
          </a:stretch>
        </p:blipFill>
        <p:spPr>
          <a:xfrm>
            <a:off x="250825" y="2492375"/>
            <a:ext cx="3414713" cy="3744913"/>
          </a:xfrm>
          <a:noFill/>
          <a:ln/>
        </p:spPr>
      </p:pic>
      <p:pic>
        <p:nvPicPr>
          <p:cNvPr id="33806" name="Picture 14" descr="Afficher l'image en taille réelle">
            <a:hlinkClick r:id="rId3"/>
          </p:cNvPr>
          <p:cNvPicPr>
            <a:picLocks noChangeAspect="1" noChangeArrowheads="1"/>
          </p:cNvPicPr>
          <p:nvPr>
            <p:ph sz="quarter" idx="2"/>
          </p:nvPr>
        </p:nvPicPr>
        <p:blipFill>
          <a:blip r:embed="rId4" cstate="print"/>
          <a:srcRect/>
          <a:stretch>
            <a:fillRect/>
          </a:stretch>
        </p:blipFill>
        <p:spPr>
          <a:xfrm>
            <a:off x="6732588" y="2924175"/>
            <a:ext cx="1871662" cy="1871663"/>
          </a:xfrm>
          <a:ln/>
        </p:spPr>
      </p:pic>
      <p:pic>
        <p:nvPicPr>
          <p:cNvPr id="33809" name="Picture 17" descr="Afficher l'image en taille réelle">
            <a:hlinkClick r:id="rId3"/>
          </p:cNvPr>
          <p:cNvPicPr>
            <a:picLocks noChangeAspect="1" noChangeArrowheads="1"/>
          </p:cNvPicPr>
          <p:nvPr>
            <p:ph sz="quarter" idx="3"/>
          </p:nvPr>
        </p:nvPicPr>
        <p:blipFill>
          <a:blip r:embed="rId4" cstate="print"/>
          <a:srcRect/>
          <a:stretch>
            <a:fillRect/>
          </a:stretch>
        </p:blipFill>
        <p:spPr>
          <a:xfrm>
            <a:off x="4500563" y="4508500"/>
            <a:ext cx="1938337" cy="1938338"/>
          </a:xfr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002588" cy="2290762"/>
          </a:xfrm>
        </p:spPr>
        <p:txBody>
          <a:bodyPr/>
          <a:lstStyle/>
          <a:p>
            <a:r>
              <a:rPr lang="fr-FR" sz="4000" dirty="0"/>
              <a:t>Le loup en profita pour se sauver.</a:t>
            </a:r>
            <a:br>
              <a:rPr lang="fr-FR" sz="4000" dirty="0"/>
            </a:br>
            <a:r>
              <a:rPr lang="fr-FR" sz="4000" dirty="0"/>
              <a:t>Les chevreaux racontaient qu’il leur avait fait peur et qu’il avait tout </a:t>
            </a:r>
            <a:r>
              <a:rPr lang="fr-FR" sz="4000" dirty="0" smtClean="0"/>
              <a:t>cassé !</a:t>
            </a:r>
            <a:endParaRPr lang="fr-FR" sz="4000" dirty="0"/>
          </a:p>
        </p:txBody>
      </p:sp>
      <p:pic>
        <p:nvPicPr>
          <p:cNvPr id="38917" name="Picture 5" descr="loup"/>
          <p:cNvPicPr>
            <a:picLocks noChangeAspect="1" noChangeArrowheads="1" noCrop="1"/>
          </p:cNvPicPr>
          <p:nvPr>
            <p:ph sz="half" idx="1"/>
          </p:nvPr>
        </p:nvPicPr>
        <p:blipFill>
          <a:blip r:embed="rId2" cstate="print"/>
          <a:srcRect/>
          <a:stretch>
            <a:fillRect/>
          </a:stretch>
        </p:blipFill>
        <p:spPr>
          <a:xfrm>
            <a:off x="5148263" y="3357563"/>
            <a:ext cx="3344862" cy="3116262"/>
          </a:xfrm>
          <a:noFill/>
          <a:ln/>
        </p:spPr>
      </p:pic>
      <p:pic>
        <p:nvPicPr>
          <p:cNvPr id="38920" name="Picture 8" descr="courir[2]"/>
          <p:cNvPicPr>
            <a:picLocks noChangeAspect="1" noChangeArrowheads="1"/>
          </p:cNvPicPr>
          <p:nvPr>
            <p:ph sz="half" idx="2"/>
          </p:nvPr>
        </p:nvPicPr>
        <p:blipFill>
          <a:blip r:embed="rId3" cstate="print"/>
          <a:srcRect/>
          <a:stretch>
            <a:fillRect/>
          </a:stretch>
        </p:blipFill>
        <p:spPr>
          <a:xfrm>
            <a:off x="250825" y="3068638"/>
            <a:ext cx="1924050" cy="238125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r-FR" sz="4000" dirty="0"/>
              <a:t>Il a </a:t>
            </a:r>
            <a:r>
              <a:rPr lang="fr-FR" sz="4000" dirty="0" smtClean="0"/>
              <a:t>déménagé </a:t>
            </a:r>
            <a:r>
              <a:rPr lang="fr-FR" sz="4000" dirty="0"/>
              <a:t>et personne ne sait où il habite maintenant .</a:t>
            </a:r>
          </a:p>
        </p:txBody>
      </p:sp>
      <p:pic>
        <p:nvPicPr>
          <p:cNvPr id="39941" name="Picture 5" descr="giff-LUNE-LOUP"/>
          <p:cNvPicPr>
            <a:picLocks noChangeAspect="1" noChangeArrowheads="1"/>
          </p:cNvPicPr>
          <p:nvPr/>
        </p:nvPicPr>
        <p:blipFill>
          <a:blip r:embed="rId2" cstate="print"/>
          <a:srcRect/>
          <a:stretch>
            <a:fillRect/>
          </a:stretch>
        </p:blipFill>
        <p:spPr bwMode="auto">
          <a:xfrm>
            <a:off x="2124075" y="2492375"/>
            <a:ext cx="3619500" cy="3695700"/>
          </a:xfrm>
          <a:prstGeom prst="rect">
            <a:avLst/>
          </a:prstGeom>
          <a:noFill/>
        </p:spPr>
      </p:pic>
      <p:pic>
        <p:nvPicPr>
          <p:cNvPr id="39943" name="Picture 7" descr="k18w1be4[1]"/>
          <p:cNvPicPr>
            <a:picLocks noChangeAspect="1" noChangeArrowheads="1" noCrop="1"/>
          </p:cNvPicPr>
          <p:nvPr>
            <p:ph idx="1"/>
          </p:nvPr>
        </p:nvPicPr>
        <p:blipFill>
          <a:blip r:embed="rId3" cstate="print"/>
          <a:srcRect/>
          <a:stretch>
            <a:fillRect/>
          </a:stretch>
        </p:blipFill>
        <p:spPr>
          <a:xfrm>
            <a:off x="6877050" y="2205038"/>
            <a:ext cx="1871663" cy="1538287"/>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8313" y="274638"/>
            <a:ext cx="8218487" cy="2074862"/>
          </a:xfrm>
        </p:spPr>
        <p:txBody>
          <a:bodyPr/>
          <a:lstStyle/>
          <a:p>
            <a:r>
              <a:rPr lang="fr-FR" sz="4000" dirty="0"/>
              <a:t>Et vous, les enfants, si vous savez où il vit, </a:t>
            </a:r>
            <a:r>
              <a:rPr lang="fr-FR" sz="4000" dirty="0" err="1"/>
              <a:t>chuuut</a:t>
            </a:r>
            <a:r>
              <a:rPr lang="fr-FR" sz="4000"/>
              <a:t>, ne le dites pas </a:t>
            </a:r>
            <a:r>
              <a:rPr lang="fr-FR" sz="4000"/>
              <a:t>aux </a:t>
            </a:r>
            <a:r>
              <a:rPr lang="fr-FR" sz="4000" smtClean="0"/>
              <a:t>chevreaux !</a:t>
            </a:r>
            <a:endParaRPr lang="fr-FR" sz="4000"/>
          </a:p>
        </p:txBody>
      </p:sp>
      <p:pic>
        <p:nvPicPr>
          <p:cNvPr id="52229" name="Picture 5" descr="h-20-1064334"/>
          <p:cNvPicPr>
            <a:picLocks noChangeAspect="1" noChangeArrowheads="1"/>
          </p:cNvPicPr>
          <p:nvPr>
            <p:ph sz="half" idx="1"/>
          </p:nvPr>
        </p:nvPicPr>
        <p:blipFill>
          <a:blip r:embed="rId2" cstate="print"/>
          <a:srcRect/>
          <a:stretch>
            <a:fillRect/>
          </a:stretch>
        </p:blipFill>
        <p:spPr>
          <a:xfrm>
            <a:off x="539750" y="3213100"/>
            <a:ext cx="3810000" cy="2543175"/>
          </a:xfrm>
          <a:noFill/>
          <a:ln/>
        </p:spPr>
      </p:pic>
      <p:pic>
        <p:nvPicPr>
          <p:cNvPr id="52232" name="Picture 8" descr="Boucherouge-chuuut"/>
          <p:cNvPicPr>
            <a:picLocks noChangeAspect="1" noChangeArrowheads="1"/>
          </p:cNvPicPr>
          <p:nvPr>
            <p:ph sz="half" idx="2"/>
          </p:nvPr>
        </p:nvPicPr>
        <p:blipFill>
          <a:blip r:embed="rId3" cstate="print"/>
          <a:srcRect/>
          <a:stretch>
            <a:fillRect/>
          </a:stretch>
        </p:blipFill>
        <p:spPr>
          <a:xfrm>
            <a:off x="5003800" y="2565400"/>
            <a:ext cx="3810000" cy="3810000"/>
          </a:xfrm>
          <a:noFill/>
          <a:ln/>
        </p:spPr>
      </p:pic>
      <p:sp>
        <p:nvSpPr>
          <p:cNvPr id="52234" name="WordArt 10"/>
          <p:cNvSpPr>
            <a:spLocks noChangeArrowheads="1" noChangeShapeType="1" noTextEdit="1"/>
          </p:cNvSpPr>
          <p:nvPr/>
        </p:nvSpPr>
        <p:spPr bwMode="auto">
          <a:xfrm>
            <a:off x="3563938" y="6021388"/>
            <a:ext cx="1066800" cy="647700"/>
          </a:xfrm>
          <a:prstGeom prst="rect">
            <a:avLst/>
          </a:prstGeom>
        </p:spPr>
        <p:txBody>
          <a:bodyPr wrap="none" fromWordArt="1">
            <a:prstTxWarp prst="textPlain">
              <a:avLst>
                <a:gd name="adj" fmla="val 50000"/>
              </a:avLst>
            </a:prstTxWarp>
          </a:bodyPr>
          <a:lstStyle/>
          <a:p>
            <a:pPr algn="ctr"/>
            <a:r>
              <a:rPr lang="fr-BE"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 i 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sz="quarter"/>
          </p:nvPr>
        </p:nvSpPr>
        <p:spPr/>
        <p:txBody>
          <a:bodyPr/>
          <a:lstStyle/>
          <a:p>
            <a:r>
              <a:rPr lang="fr-FR" sz="2800" dirty="0"/>
              <a:t>Quand maman chèvre part faire ses courses, elle demande au </a:t>
            </a:r>
            <a:r>
              <a:rPr lang="fr-FR" sz="2800" dirty="0" smtClean="0"/>
              <a:t>loup, </a:t>
            </a:r>
            <a:r>
              <a:rPr lang="fr-FR" sz="2800" dirty="0"/>
              <a:t>son voisin, de garder ses petits chevreaux. Elle dit au loup </a:t>
            </a:r>
            <a:r>
              <a:rPr lang="fr-FR" sz="2800" dirty="0" smtClean="0"/>
              <a:t>que, </a:t>
            </a:r>
            <a:r>
              <a:rPr lang="fr-FR" sz="2800" dirty="0"/>
              <a:t>s’il refuse, elle lui trouera le ventre avec ses cornes.</a:t>
            </a:r>
          </a:p>
        </p:txBody>
      </p:sp>
      <p:pic>
        <p:nvPicPr>
          <p:cNvPr id="3077" name="Picture 5" descr="ANIML180"/>
          <p:cNvPicPr>
            <a:picLocks noChangeAspect="1" noChangeArrowheads="1"/>
          </p:cNvPicPr>
          <p:nvPr>
            <p:ph sz="quarter" idx="1"/>
          </p:nvPr>
        </p:nvPicPr>
        <p:blipFill>
          <a:blip r:embed="rId2" cstate="print"/>
          <a:srcRect/>
          <a:stretch>
            <a:fillRect/>
          </a:stretch>
        </p:blipFill>
        <p:spPr>
          <a:xfrm>
            <a:off x="323850" y="3052763"/>
            <a:ext cx="3455988" cy="3263900"/>
          </a:xfrm>
          <a:noFill/>
          <a:ln/>
        </p:spPr>
      </p:pic>
      <p:pic>
        <p:nvPicPr>
          <p:cNvPr id="3080" name="Picture 8" descr="Afficher l'image en taille réelle">
            <a:hlinkClick r:id="rId3"/>
          </p:cNvPr>
          <p:cNvPicPr>
            <a:picLocks noChangeAspect="1" noChangeArrowheads="1"/>
          </p:cNvPicPr>
          <p:nvPr>
            <p:ph sz="quarter" idx="2"/>
          </p:nvPr>
        </p:nvPicPr>
        <p:blipFill>
          <a:blip r:embed="rId4" cstate="print"/>
          <a:srcRect/>
          <a:stretch>
            <a:fillRect/>
          </a:stretch>
        </p:blipFill>
        <p:spPr>
          <a:xfrm>
            <a:off x="5795963" y="1700213"/>
            <a:ext cx="2286000" cy="2808287"/>
          </a:xfrm>
          <a:ln/>
        </p:spPr>
      </p:pic>
      <p:pic>
        <p:nvPicPr>
          <p:cNvPr id="3083" name="Picture 11" descr="chevre"/>
          <p:cNvPicPr>
            <a:picLocks noChangeAspect="1" noChangeArrowheads="1"/>
          </p:cNvPicPr>
          <p:nvPr>
            <p:ph sz="quarter" idx="3"/>
          </p:nvPr>
        </p:nvPicPr>
        <p:blipFill>
          <a:blip r:embed="rId5" cstate="print"/>
          <a:srcRect/>
          <a:stretch>
            <a:fillRect/>
          </a:stretch>
        </p:blipFill>
        <p:spPr>
          <a:xfrm>
            <a:off x="4067175" y="4670425"/>
            <a:ext cx="2187575" cy="2187575"/>
          </a:xfrm>
          <a:noFill/>
          <a:ln/>
        </p:spPr>
      </p:pic>
      <p:pic>
        <p:nvPicPr>
          <p:cNvPr id="3086" name="Picture 14" descr="chevre"/>
          <p:cNvPicPr>
            <a:picLocks noChangeAspect="1" noChangeArrowheads="1"/>
          </p:cNvPicPr>
          <p:nvPr>
            <p:ph sz="quarter" idx="4"/>
          </p:nvPr>
        </p:nvPicPr>
        <p:blipFill>
          <a:blip r:embed="rId5" cstate="print"/>
          <a:srcRect/>
          <a:stretch>
            <a:fillRect/>
          </a:stretch>
        </p:blipFill>
        <p:spPr>
          <a:xfrm>
            <a:off x="6516688" y="4670425"/>
            <a:ext cx="2187575" cy="218757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274638"/>
            <a:ext cx="8291512" cy="1641475"/>
          </a:xfrm>
        </p:spPr>
        <p:txBody>
          <a:bodyPr/>
          <a:lstStyle/>
          <a:p>
            <a:r>
              <a:rPr lang="fr-FR" sz="3200" dirty="0"/>
              <a:t>Le loup, le pauvre, ne se doute pas de ce qui </a:t>
            </a:r>
            <a:r>
              <a:rPr lang="fr-FR" sz="3200" dirty="0" smtClean="0"/>
              <a:t>l’attend. Il </a:t>
            </a:r>
            <a:r>
              <a:rPr lang="fr-FR" sz="3200" dirty="0"/>
              <a:t>amène sa guitare pour chanter des chansons douces aux petits, afin de les endormir.</a:t>
            </a:r>
          </a:p>
        </p:txBody>
      </p:sp>
      <p:pic>
        <p:nvPicPr>
          <p:cNvPr id="4101" name="Picture 5" descr="loup"/>
          <p:cNvPicPr>
            <a:picLocks noChangeAspect="1" noChangeArrowheads="1"/>
          </p:cNvPicPr>
          <p:nvPr/>
        </p:nvPicPr>
        <p:blipFill>
          <a:blip r:embed="rId2" cstate="print"/>
          <a:srcRect/>
          <a:stretch>
            <a:fillRect/>
          </a:stretch>
        </p:blipFill>
        <p:spPr bwMode="auto">
          <a:xfrm>
            <a:off x="1042988" y="3644900"/>
            <a:ext cx="3384550" cy="2466975"/>
          </a:xfrm>
          <a:prstGeom prst="rect">
            <a:avLst/>
          </a:prstGeom>
          <a:noFill/>
        </p:spPr>
      </p:pic>
      <p:pic>
        <p:nvPicPr>
          <p:cNvPr id="4103" name="Picture 7" descr="chevreaux3"/>
          <p:cNvPicPr>
            <a:picLocks noChangeAspect="1" noChangeArrowheads="1"/>
          </p:cNvPicPr>
          <p:nvPr>
            <p:ph idx="1"/>
          </p:nvPr>
        </p:nvPicPr>
        <p:blipFill>
          <a:blip r:embed="rId3" cstate="print"/>
          <a:srcRect/>
          <a:stretch>
            <a:fillRect/>
          </a:stretch>
        </p:blipFill>
        <p:spPr>
          <a:xfrm>
            <a:off x="5076825" y="3503613"/>
            <a:ext cx="3167063" cy="2986087"/>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r-FR" sz="3200" dirty="0"/>
              <a:t>Au début, les chevreaux ont écouté, mais ça leur a vite cassé les </a:t>
            </a:r>
            <a:r>
              <a:rPr lang="fr-FR" sz="3200" dirty="0" smtClean="0"/>
              <a:t>oreilles : </a:t>
            </a:r>
            <a:r>
              <a:rPr lang="fr-FR" sz="3200" dirty="0"/>
              <a:t>ils ont escaladé leur parc pour sortir.</a:t>
            </a:r>
          </a:p>
        </p:txBody>
      </p:sp>
      <p:pic>
        <p:nvPicPr>
          <p:cNvPr id="8197" name="Picture 5" descr="dyn006_original_371_351_gif_2600486_a54395cf199229a207aa3cee4b52fb74"/>
          <p:cNvPicPr>
            <a:picLocks noChangeAspect="1" noChangeArrowheads="1" noCrop="1"/>
          </p:cNvPicPr>
          <p:nvPr>
            <p:ph sz="half" idx="1"/>
          </p:nvPr>
        </p:nvPicPr>
        <p:blipFill>
          <a:blip r:embed="rId2" cstate="print"/>
          <a:srcRect/>
          <a:stretch>
            <a:fillRect/>
          </a:stretch>
        </p:blipFill>
        <p:spPr>
          <a:xfrm>
            <a:off x="611188" y="1700213"/>
            <a:ext cx="2663825" cy="2520950"/>
          </a:xfrm>
          <a:noFill/>
          <a:ln/>
        </p:spPr>
      </p:pic>
      <p:pic>
        <p:nvPicPr>
          <p:cNvPr id="8200" name="Picture 8" descr="chevres-04"/>
          <p:cNvPicPr>
            <a:picLocks noChangeAspect="1" noChangeArrowheads="1" noCrop="1"/>
          </p:cNvPicPr>
          <p:nvPr>
            <p:ph sz="quarter" idx="2"/>
          </p:nvPr>
        </p:nvPicPr>
        <p:blipFill>
          <a:blip r:embed="rId3" cstate="print"/>
          <a:srcRect/>
          <a:stretch>
            <a:fillRect/>
          </a:stretch>
        </p:blipFill>
        <p:spPr>
          <a:xfrm>
            <a:off x="5940425" y="1628775"/>
            <a:ext cx="2592388" cy="2486025"/>
          </a:xfrm>
          <a:noFill/>
          <a:ln/>
        </p:spPr>
      </p:pic>
      <p:pic>
        <p:nvPicPr>
          <p:cNvPr id="8203" name="Picture 11" descr="chevres-04"/>
          <p:cNvPicPr>
            <a:picLocks noChangeAspect="1" noChangeArrowheads="1" noCrop="1"/>
          </p:cNvPicPr>
          <p:nvPr>
            <p:ph sz="quarter" idx="3"/>
          </p:nvPr>
        </p:nvPicPr>
        <p:blipFill>
          <a:blip r:embed="rId3" cstate="print"/>
          <a:srcRect/>
          <a:stretch>
            <a:fillRect/>
          </a:stretch>
        </p:blipFill>
        <p:spPr>
          <a:xfrm>
            <a:off x="3779838" y="4076700"/>
            <a:ext cx="2520950" cy="2417763"/>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r-FR" sz="2800" dirty="0"/>
              <a:t>Alors, le loup a préparé un bon </a:t>
            </a:r>
            <a:r>
              <a:rPr lang="fr-FR" sz="2800" dirty="0" smtClean="0"/>
              <a:t>goûter. Mais </a:t>
            </a:r>
            <a:r>
              <a:rPr lang="fr-FR" sz="2800" dirty="0"/>
              <a:t>les chevreaux ne voulaient pas manger, ils disaient que ce n’était pas </a:t>
            </a:r>
            <a:r>
              <a:rPr lang="fr-FR" sz="2800" dirty="0" smtClean="0"/>
              <a:t>bon.</a:t>
            </a:r>
            <a:br>
              <a:rPr lang="fr-FR" sz="2800" dirty="0" smtClean="0"/>
            </a:br>
            <a:r>
              <a:rPr lang="fr-FR" sz="2800" dirty="0" smtClean="0"/>
              <a:t>Le </a:t>
            </a:r>
            <a:r>
              <a:rPr lang="fr-FR" sz="2800" dirty="0"/>
              <a:t>loup a mangé tout seul.</a:t>
            </a:r>
          </a:p>
        </p:txBody>
      </p:sp>
      <p:pic>
        <p:nvPicPr>
          <p:cNvPr id="9221" name="Picture 5" descr="cadeaux-noel-loup-sympa-repas-parents"/>
          <p:cNvPicPr>
            <a:picLocks noChangeAspect="1" noChangeArrowheads="1"/>
          </p:cNvPicPr>
          <p:nvPr/>
        </p:nvPicPr>
        <p:blipFill>
          <a:blip r:embed="rId2" cstate="print"/>
          <a:srcRect/>
          <a:stretch>
            <a:fillRect/>
          </a:stretch>
        </p:blipFill>
        <p:spPr bwMode="auto">
          <a:xfrm>
            <a:off x="4500563" y="2474913"/>
            <a:ext cx="3527425" cy="3405187"/>
          </a:xfrm>
          <a:prstGeom prst="rect">
            <a:avLst/>
          </a:prstGeom>
          <a:noFill/>
        </p:spPr>
      </p:pic>
      <p:pic>
        <p:nvPicPr>
          <p:cNvPr id="9223" name="Picture 7" descr="gas_repas13"/>
          <p:cNvPicPr>
            <a:picLocks noChangeAspect="1" noChangeArrowheads="1" noCrop="1"/>
          </p:cNvPicPr>
          <p:nvPr>
            <p:ph idx="1"/>
          </p:nvPr>
        </p:nvPicPr>
        <p:blipFill>
          <a:blip r:embed="rId3" cstate="print"/>
          <a:srcRect/>
          <a:stretch>
            <a:fillRect/>
          </a:stretch>
        </p:blipFill>
        <p:spPr>
          <a:xfrm>
            <a:off x="900113" y="3644900"/>
            <a:ext cx="3000375" cy="24765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2800" dirty="0"/>
              <a:t>Les deux chevreaux ne sont pas </a:t>
            </a:r>
            <a:r>
              <a:rPr lang="fr-FR" sz="2800" dirty="0" smtClean="0"/>
              <a:t>obéissants ! </a:t>
            </a:r>
            <a:r>
              <a:rPr lang="fr-FR" sz="2800" dirty="0"/>
              <a:t>Pourtant, le loup a expliqué </a:t>
            </a:r>
            <a:r>
              <a:rPr lang="fr-FR" sz="2800" dirty="0" smtClean="0"/>
              <a:t>que, </a:t>
            </a:r>
            <a:r>
              <a:rPr lang="fr-FR" sz="2800" dirty="0"/>
              <a:t>normalement, les chèvres ont peur des loups. Mais, rien à faire, ça n’a pas calmé les </a:t>
            </a:r>
            <a:r>
              <a:rPr lang="fr-FR" sz="2800" dirty="0" smtClean="0"/>
              <a:t>petits : </a:t>
            </a:r>
            <a:r>
              <a:rPr lang="fr-FR" sz="2800" dirty="0"/>
              <a:t>ils </a:t>
            </a:r>
            <a:r>
              <a:rPr lang="fr-FR" sz="2800" dirty="0" smtClean="0"/>
              <a:t>rigolaient !</a:t>
            </a:r>
            <a:endParaRPr lang="fr-FR" sz="2800" dirty="0"/>
          </a:p>
        </p:txBody>
      </p:sp>
      <p:pic>
        <p:nvPicPr>
          <p:cNvPr id="5127" name="Picture 7" descr="zoom_chevre"/>
          <p:cNvPicPr>
            <a:picLocks noChangeAspect="1" noChangeArrowheads="1"/>
          </p:cNvPicPr>
          <p:nvPr>
            <p:ph sz="half" idx="1"/>
          </p:nvPr>
        </p:nvPicPr>
        <p:blipFill>
          <a:blip r:embed="rId2" cstate="print"/>
          <a:srcRect/>
          <a:stretch>
            <a:fillRect/>
          </a:stretch>
        </p:blipFill>
        <p:spPr>
          <a:xfrm>
            <a:off x="0" y="4221163"/>
            <a:ext cx="2438400" cy="2343150"/>
          </a:xfrm>
          <a:noFill/>
          <a:ln/>
        </p:spPr>
      </p:pic>
      <p:pic>
        <p:nvPicPr>
          <p:cNvPr id="5125" name="Picture 5" descr="LaChevreEtLeChacal"/>
          <p:cNvPicPr>
            <a:picLocks noChangeAspect="1" noChangeArrowheads="1"/>
          </p:cNvPicPr>
          <p:nvPr/>
        </p:nvPicPr>
        <p:blipFill>
          <a:blip r:embed="rId3" cstate="print"/>
          <a:srcRect/>
          <a:stretch>
            <a:fillRect/>
          </a:stretch>
        </p:blipFill>
        <p:spPr bwMode="auto">
          <a:xfrm>
            <a:off x="5003800" y="2344738"/>
            <a:ext cx="3187700" cy="4513262"/>
          </a:xfrm>
          <a:prstGeom prst="rect">
            <a:avLst/>
          </a:prstGeom>
          <a:noFill/>
        </p:spPr>
      </p:pic>
      <p:pic>
        <p:nvPicPr>
          <p:cNvPr id="5130" name="Picture 10" descr="zoom_chevre"/>
          <p:cNvPicPr>
            <a:picLocks noChangeAspect="1" noChangeArrowheads="1"/>
          </p:cNvPicPr>
          <p:nvPr>
            <p:ph sz="half" idx="2"/>
          </p:nvPr>
        </p:nvPicPr>
        <p:blipFill>
          <a:blip r:embed="rId2" cstate="print"/>
          <a:srcRect/>
          <a:stretch>
            <a:fillRect/>
          </a:stretch>
        </p:blipFill>
        <p:spPr>
          <a:xfrm>
            <a:off x="2339975" y="4221163"/>
            <a:ext cx="2438400" cy="2343150"/>
          </a:xfrm>
          <a:noFill/>
          <a:ln/>
        </p:spPr>
      </p:pic>
      <p:sp>
        <p:nvSpPr>
          <p:cNvPr id="5132" name="AutoShape 12"/>
          <p:cNvSpPr>
            <a:spLocks noChangeArrowheads="1"/>
          </p:cNvSpPr>
          <p:nvPr/>
        </p:nvSpPr>
        <p:spPr bwMode="auto">
          <a:xfrm>
            <a:off x="755650" y="2420938"/>
            <a:ext cx="2209800" cy="1512887"/>
          </a:xfrm>
          <a:prstGeom prst="wedgeEllipseCallout">
            <a:avLst>
              <a:gd name="adj1" fmla="val -3880"/>
              <a:gd name="adj2" fmla="val 98060"/>
            </a:avLst>
          </a:prstGeom>
          <a:solidFill>
            <a:schemeClr val="accent1"/>
          </a:solidFill>
          <a:ln w="9525">
            <a:solidFill>
              <a:schemeClr val="tx1"/>
            </a:solidFill>
            <a:miter lim="800000"/>
            <a:headEnd/>
            <a:tailEnd/>
          </a:ln>
          <a:effectLst/>
        </p:spPr>
        <p:txBody>
          <a:bodyPr/>
          <a:lstStyle/>
          <a:p>
            <a:pPr algn="ctr"/>
            <a:r>
              <a:rPr lang="fr-FR"/>
              <a:t>Même pas peur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r-FR" sz="3200" dirty="0"/>
              <a:t>Le loup leur a raconté plein d’histoires de grands méchants </a:t>
            </a:r>
            <a:r>
              <a:rPr lang="fr-FR" sz="3200" dirty="0" smtClean="0"/>
              <a:t>loups </a:t>
            </a:r>
            <a:r>
              <a:rPr lang="fr-FR" sz="3200" dirty="0"/>
              <a:t>pour qu’ils le craignent un peu et soient sages.</a:t>
            </a:r>
          </a:p>
        </p:txBody>
      </p:sp>
      <p:pic>
        <p:nvPicPr>
          <p:cNvPr id="12296" name="Picture 8" descr="4"/>
          <p:cNvPicPr>
            <a:picLocks noChangeAspect="1" noChangeArrowheads="1"/>
          </p:cNvPicPr>
          <p:nvPr>
            <p:ph sz="quarter" idx="2"/>
          </p:nvPr>
        </p:nvPicPr>
        <p:blipFill>
          <a:blip r:embed="rId2" cstate="print"/>
          <a:srcRect/>
          <a:stretch>
            <a:fillRect/>
          </a:stretch>
        </p:blipFill>
        <p:spPr>
          <a:xfrm>
            <a:off x="250825" y="2614613"/>
            <a:ext cx="4608513" cy="4243387"/>
          </a:xfrm>
          <a:noFill/>
          <a:ln/>
        </p:spPr>
      </p:pic>
      <p:pic>
        <p:nvPicPr>
          <p:cNvPr id="12299" name="Picture 11" descr="chaperon_rouge"/>
          <p:cNvPicPr>
            <a:picLocks noChangeAspect="1" noChangeArrowheads="1"/>
          </p:cNvPicPr>
          <p:nvPr>
            <p:ph sz="quarter" idx="3"/>
          </p:nvPr>
        </p:nvPicPr>
        <p:blipFill>
          <a:blip r:embed="rId3" cstate="print"/>
          <a:srcRect/>
          <a:stretch>
            <a:fillRect/>
          </a:stretch>
        </p:blipFill>
        <p:spPr>
          <a:xfrm>
            <a:off x="5364163" y="2652713"/>
            <a:ext cx="3652837" cy="4205287"/>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FR" sz="4000"/>
              <a:t>Mais les chevreaux n’avaient peur de rien. Ils ont même grimpé sur le dos du loup qui s’était caché.</a:t>
            </a:r>
          </a:p>
        </p:txBody>
      </p:sp>
      <p:pic>
        <p:nvPicPr>
          <p:cNvPr id="13317" name="Picture 5" descr="siteon7"/>
          <p:cNvPicPr>
            <a:picLocks noChangeAspect="1" noChangeArrowheads="1" noCrop="1"/>
          </p:cNvPicPr>
          <p:nvPr>
            <p:ph sz="half" idx="1"/>
          </p:nvPr>
        </p:nvPicPr>
        <p:blipFill>
          <a:blip r:embed="rId2" cstate="print"/>
          <a:srcRect/>
          <a:stretch>
            <a:fillRect/>
          </a:stretch>
        </p:blipFill>
        <p:spPr>
          <a:xfrm>
            <a:off x="3995738" y="3573463"/>
            <a:ext cx="2952750" cy="2952750"/>
          </a:xfrm>
          <a:noFill/>
          <a:ln/>
        </p:spPr>
      </p:pic>
      <p:pic>
        <p:nvPicPr>
          <p:cNvPr id="13320" name="Picture 8" descr="anim_loup25"/>
          <p:cNvPicPr>
            <a:picLocks noChangeAspect="1" noChangeArrowheads="1" noCrop="1"/>
          </p:cNvPicPr>
          <p:nvPr>
            <p:ph sz="quarter" idx="2"/>
          </p:nvPr>
        </p:nvPicPr>
        <p:blipFill>
          <a:blip r:embed="rId3" cstate="print"/>
          <a:srcRect/>
          <a:stretch>
            <a:fillRect/>
          </a:stretch>
        </p:blipFill>
        <p:spPr>
          <a:xfrm>
            <a:off x="539750" y="3429000"/>
            <a:ext cx="2198688" cy="3025775"/>
          </a:xfrm>
          <a:noFill/>
          <a:ln/>
        </p:spPr>
      </p:pic>
      <p:pic>
        <p:nvPicPr>
          <p:cNvPr id="13323" name="Picture 11" descr="1410827861"/>
          <p:cNvPicPr>
            <a:picLocks noChangeAspect="1" noChangeArrowheads="1"/>
          </p:cNvPicPr>
          <p:nvPr>
            <p:ph sz="quarter" idx="3"/>
          </p:nvPr>
        </p:nvPicPr>
        <p:blipFill>
          <a:blip r:embed="rId4" cstate="print"/>
          <a:srcRect/>
          <a:stretch>
            <a:fillRect/>
          </a:stretch>
        </p:blipFill>
        <p:spPr>
          <a:xfrm>
            <a:off x="6732588" y="1989138"/>
            <a:ext cx="1911350" cy="1557337"/>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274638"/>
            <a:ext cx="8218487" cy="1785937"/>
          </a:xfrm>
        </p:spPr>
        <p:txBody>
          <a:bodyPr/>
          <a:lstStyle/>
          <a:p>
            <a:r>
              <a:rPr lang="fr-FR" sz="3200" dirty="0"/>
              <a:t>Le loup a esquivé les cornes des chevreaux, car ils le poursuivaient dans toute la maison. </a:t>
            </a:r>
            <a:r>
              <a:rPr lang="fr-FR" sz="3200" dirty="0" smtClean="0"/>
              <a:t>Quand </a:t>
            </a:r>
            <a:r>
              <a:rPr lang="fr-FR" sz="3200" dirty="0"/>
              <a:t>les chevreaux se sont cognés, il a cru être un peu tranquille.</a:t>
            </a:r>
          </a:p>
        </p:txBody>
      </p:sp>
      <p:pic>
        <p:nvPicPr>
          <p:cNvPr id="15370" name="Picture 10" descr="ouf"/>
          <p:cNvPicPr>
            <a:picLocks noChangeAspect="1" noChangeArrowheads="1" noCrop="1"/>
          </p:cNvPicPr>
          <p:nvPr>
            <p:ph sz="quarter" idx="2"/>
          </p:nvPr>
        </p:nvPicPr>
        <p:blipFill>
          <a:blip r:embed="rId2" cstate="print"/>
          <a:srcRect/>
          <a:stretch>
            <a:fillRect/>
          </a:stretch>
        </p:blipFill>
        <p:spPr>
          <a:xfrm>
            <a:off x="3348038" y="2276475"/>
            <a:ext cx="2559050" cy="1838325"/>
          </a:xfrm>
          <a:noFill/>
          <a:ln/>
        </p:spPr>
      </p:pic>
      <p:pic>
        <p:nvPicPr>
          <p:cNvPr id="15365" name="Picture 5" descr="gif_anime_animaux_0112"/>
          <p:cNvPicPr>
            <a:picLocks noChangeAspect="1" noChangeArrowheads="1" noCrop="1"/>
          </p:cNvPicPr>
          <p:nvPr/>
        </p:nvPicPr>
        <p:blipFill>
          <a:blip r:embed="rId3" cstate="print"/>
          <a:srcRect/>
          <a:stretch>
            <a:fillRect/>
          </a:stretch>
        </p:blipFill>
        <p:spPr bwMode="auto">
          <a:xfrm>
            <a:off x="611188" y="4005263"/>
            <a:ext cx="2665412" cy="2665412"/>
          </a:xfrm>
          <a:prstGeom prst="rect">
            <a:avLst/>
          </a:prstGeom>
          <a:noFill/>
        </p:spPr>
      </p:pic>
      <p:pic>
        <p:nvPicPr>
          <p:cNvPr id="15373" name="Picture 13" descr="gif_anime_animaux_0112"/>
          <p:cNvPicPr>
            <a:picLocks noChangeAspect="1" noChangeArrowheads="1" noCrop="1"/>
          </p:cNvPicPr>
          <p:nvPr>
            <p:ph sz="quarter" idx="3"/>
          </p:nvPr>
        </p:nvPicPr>
        <p:blipFill>
          <a:blip r:embed="rId3" cstate="print"/>
          <a:srcRect/>
          <a:stretch>
            <a:fillRect/>
          </a:stretch>
        </p:blipFill>
        <p:spPr>
          <a:xfrm>
            <a:off x="5940425" y="4149725"/>
            <a:ext cx="2447925" cy="2447925"/>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TotalTime>
  <Words>421</Words>
  <Application>Microsoft Office PowerPoint</Application>
  <PresentationFormat>On-screen Show (4:3)</PresentationFormat>
  <Paragraphs>22</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Modèle par défaut</vt:lpstr>
      <vt:lpstr>Le loup et les deux chevreaux infernaux</vt:lpstr>
      <vt:lpstr>Quand maman chèvre part faire ses courses, elle demande au loup, son voisin, de garder ses petits chevreaux. Elle dit au loup que, s’il refuse, elle lui trouera le ventre avec ses cornes.</vt:lpstr>
      <vt:lpstr>Le loup, le pauvre, ne se doute pas de ce qui l’attend. Il amène sa guitare pour chanter des chansons douces aux petits, afin de les endormir.</vt:lpstr>
      <vt:lpstr>Au début, les chevreaux ont écouté, mais ça leur a vite cassé les oreilles : ils ont escaladé leur parc pour sortir.</vt:lpstr>
      <vt:lpstr>Alors, le loup a préparé un bon goûter. Mais les chevreaux ne voulaient pas manger, ils disaient que ce n’était pas bon. Le loup a mangé tout seul.</vt:lpstr>
      <vt:lpstr>Les deux chevreaux ne sont pas obéissants ! Pourtant, le loup a expliqué que, normalement, les chèvres ont peur des loups. Mais, rien à faire, ça n’a pas calmé les petits : ils rigolaient !</vt:lpstr>
      <vt:lpstr>Le loup leur a raconté plein d’histoires de grands méchants loups pour qu’ils le craignent un peu et soient sages.</vt:lpstr>
      <vt:lpstr>Mais les chevreaux n’avaient peur de rien. Ils ont même grimpé sur le dos du loup qui s’était caché.</vt:lpstr>
      <vt:lpstr>Le loup a esquivé les cornes des chevreaux, car ils le poursuivaient dans toute la maison. Quand les chevreaux se sont cognés, il a cru être un peu tranquille.</vt:lpstr>
      <vt:lpstr>Mais les chevreaux étaient solides et se sont vite réveillés : ils couraient comme des fous partout. </vt:lpstr>
      <vt:lpstr>Et ils cassaient tout !</vt:lpstr>
      <vt:lpstr>Le loup a proposé des activités calmes, comme tricoter ou bien lire. Mais les chevreaux ont dit non.</vt:lpstr>
      <vt:lpstr>Le loup devenait fou à cause des bêtises des petits et il marchait comme un robot.</vt:lpstr>
      <vt:lpstr>Le loup les a emmenés dehors, au parc, pour qu’ils puissent se dépenser, mais c’était encore pire ! Le loup avait peur que les chevreaux se cassent une patte: que dirait leur mère ?</vt:lpstr>
      <vt:lpstr>Enfin, maman chèvre est revenue des courses. Les petits coururent vers leur maman.</vt:lpstr>
      <vt:lpstr>Le loup en profita pour se sauver. Les chevreaux racontaient qu’il leur avait fait peur et qu’il avait tout cassé !</vt:lpstr>
      <vt:lpstr>Il a déménagé et personne ne sait où il habite maintenant .</vt:lpstr>
      <vt:lpstr>Et vous, les enfants, si vous savez où il vit, chuuut, ne le dites pas aux chevreaux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loup et les sept chevreaux infernaux</dc:title>
  <dc:creator>Christine</dc:creator>
  <cp:lastModifiedBy>Utilisateur</cp:lastModifiedBy>
  <cp:revision>3</cp:revision>
  <dcterms:created xsi:type="dcterms:W3CDTF">2010-06-17T08:40:33Z</dcterms:created>
  <dcterms:modified xsi:type="dcterms:W3CDTF">2010-06-17T14:17:39Z</dcterms:modified>
</cp:coreProperties>
</file>