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79" r:id="rId2"/>
    <p:sldId id="322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281" r:id="rId13"/>
    <p:sldId id="282" r:id="rId14"/>
    <p:sldId id="32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284" r:id="rId25"/>
    <p:sldId id="285" r:id="rId26"/>
    <p:sldId id="333" r:id="rId27"/>
    <p:sldId id="343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287" r:id="rId37"/>
    <p:sldId id="288" r:id="rId38"/>
    <p:sldId id="344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290" r:id="rId49"/>
    <p:sldId id="291" r:id="rId50"/>
    <p:sldId id="353" r:id="rId51"/>
  </p:sldIdLst>
  <p:sldSz cx="6858000" cy="9144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0052"/>
    <a:srgbClr val="FF99FF"/>
    <a:srgbClr val="FFCCCC"/>
    <a:srgbClr val="FFCCFF"/>
    <a:srgbClr val="5E005E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86333" autoAdjust="0"/>
  </p:normalViewPr>
  <p:slideViewPr>
    <p:cSldViewPr>
      <p:cViewPr varScale="1">
        <p:scale>
          <a:sx n="51" d="100"/>
          <a:sy n="51" d="100"/>
        </p:scale>
        <p:origin x="-1248" y="-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5D7429-2463-42DF-AF04-2EAE7394E9AE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5BBA5-3F38-4B8D-B4F5-E9B6C45AB4D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01F02-960A-495D-B814-EAF873F3878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C6483-E7E8-4ACD-B714-CFE9B85082B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EEC08-6A17-489B-8046-835E388AE01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E0BA1-993F-4745-8975-464C385A16B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B7686-C5AC-4AC8-8516-FCE11549995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C82B7-0A7F-44EA-AD3D-5CA05EC41F4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D532-ABAE-4958-B7BE-C937450FE23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AD2FB-1CF6-4737-836E-D62148D00A1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97EA2-BCE7-4836-AC43-8259F2B8859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B4E2B-A161-46FF-87CA-EF97B7D028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D4E8"/>
            </a:gs>
            <a:gs pos="100000">
              <a:srgbClr val="FED4E8">
                <a:gamma/>
                <a:shade val="6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A641B4-3D40-4D60-A1AA-FEA3D7CAA089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gif"/><Relationship Id="rId5" Type="http://schemas.openxmlformats.org/officeDocument/2006/relationships/slide" Target="slide38.xml"/><Relationship Id="rId4" Type="http://schemas.openxmlformats.org/officeDocument/2006/relationships/slide" Target="slide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audio" Target="../media/audio1.wav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audio" Target="../media/audio1.wav"/><Relationship Id="rId4" Type="http://schemas.openxmlformats.org/officeDocument/2006/relationships/slide" Target="slide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audio" Target="../media/audio1.wav"/><Relationship Id="rId4" Type="http://schemas.openxmlformats.org/officeDocument/2006/relationships/slide" Target="slide4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image" Target="../media/image15.gif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8007-7087-4E34-81BE-3DF5D9A5097D}" type="slidenum">
              <a:rPr lang="fr-FR"/>
              <a:pPr/>
              <a:t>1</a:t>
            </a:fld>
            <a:endParaRPr lang="fr-FR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2800"/>
            <a:ext cx="6858000" cy="1524000"/>
          </a:xfrm>
        </p:spPr>
        <p:txBody>
          <a:bodyPr/>
          <a:lstStyle/>
          <a:p>
            <a:r>
              <a:rPr lang="fr-FR" sz="2400" dirty="0" smtClean="0">
                <a:solidFill>
                  <a:srgbClr val="5E005E"/>
                </a:solidFill>
              </a:rPr>
              <a:t>Choix</a:t>
            </a:r>
            <a:endParaRPr lang="fr-FR" sz="2400" dirty="0">
              <a:solidFill>
                <a:srgbClr val="5E005E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914400" y="228600"/>
            <a:ext cx="4943475" cy="35702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fr-FR" sz="6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Quelle phrase</a:t>
            </a:r>
          </a:p>
          <a:p>
            <a:pPr algn="ctr"/>
            <a:r>
              <a:rPr lang="fr-FR" sz="60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convient ?</a:t>
            </a:r>
          </a:p>
        </p:txBody>
      </p:sp>
      <p:sp>
        <p:nvSpPr>
          <p:cNvPr id="3277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5105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5</a:t>
            </a:r>
          </a:p>
        </p:txBody>
      </p:sp>
      <p:sp>
        <p:nvSpPr>
          <p:cNvPr id="3277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5105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6</a:t>
            </a:r>
          </a:p>
        </p:txBody>
      </p:sp>
      <p:sp>
        <p:nvSpPr>
          <p:cNvPr id="3277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6248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7</a:t>
            </a:r>
          </a:p>
        </p:txBody>
      </p:sp>
      <p:sp>
        <p:nvSpPr>
          <p:cNvPr id="32776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6248400"/>
            <a:ext cx="1524000" cy="762000"/>
          </a:xfrm>
          <a:prstGeom prst="actionButtonBlank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3200"/>
              <a:t>Série 8</a:t>
            </a:r>
          </a:p>
        </p:txBody>
      </p:sp>
      <p:pic>
        <p:nvPicPr>
          <p:cNvPr id="12" name="Image 11" descr="a_bientot-mlr120.gif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818" y="7493040"/>
            <a:ext cx="1009647" cy="1322716"/>
          </a:xfrm>
          <a:prstGeom prst="rect">
            <a:avLst/>
          </a:prstGeom>
        </p:spPr>
      </p:pic>
      <p:pic>
        <p:nvPicPr>
          <p:cNvPr id="13" name="Image 12" descr="eve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268" y="8805970"/>
            <a:ext cx="649284" cy="211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porte un casque et un tuba.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porte un masque et un tuba.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porte une casquette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un tuba.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24.bmp"/>
          <p:cNvPicPr>
            <a:picLocks noChangeAspect="1" noChangeArrowheads="1"/>
          </p:cNvPicPr>
          <p:nvPr/>
        </p:nvPicPr>
        <p:blipFill>
          <a:blip r:embed="rId6"/>
          <a:srcRect t="3947" b="3947"/>
          <a:stretch>
            <a:fillRect/>
          </a:stretch>
        </p:blipFill>
        <p:spPr bwMode="auto">
          <a:xfrm>
            <a:off x="857232" y="76200"/>
            <a:ext cx="5075237" cy="420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et le chien ont mangé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et le chien sont mangés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et le chien veulent manger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28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8" y="142844"/>
            <a:ext cx="3390912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5</a:t>
            </a:r>
          </a:p>
        </p:txBody>
      </p:sp>
      <p:sp>
        <p:nvSpPr>
          <p:cNvPr id="34819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5</a:t>
            </a:r>
            <a:endParaRPr lang="fr-FR" dirty="0"/>
          </a:p>
        </p:txBody>
      </p:sp>
      <p:sp>
        <p:nvSpPr>
          <p:cNvPr id="35843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</a:t>
            </a: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37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39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43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44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46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9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50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1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52" name="Image 51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53" name="Image 52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54" name="Rectangle 53">
            <a:hlinkClick r:id="" action="ppaction://noaction">
              <a:snd r:embed="rId6" name="click.wav" builtIn="1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utoUpdateAnimBg="0"/>
      <p:bldP spid="34" grpId="1" animBg="1"/>
      <p:bldP spid="35" grpId="0" animBg="1" autoUpdateAnimBg="0"/>
      <p:bldP spid="35" grpId="1" animBg="1"/>
      <p:bldP spid="36" grpId="0" animBg="1" autoUpdateAnimBg="0"/>
      <p:bldP spid="36" grpId="1" animBg="1"/>
      <p:bldP spid="37" grpId="0" animBg="1" autoUpdateAnimBg="0"/>
      <p:bldP spid="37" grpId="1" animBg="1"/>
      <p:bldP spid="38" grpId="0" animBg="1" autoUpdateAnimBg="0"/>
      <p:bldP spid="38" grpId="1" animBg="1"/>
      <p:bldP spid="39" grpId="0" animBg="1" autoUpdateAnimBg="0"/>
      <p:bldP spid="39" grpId="1" animBg="1"/>
      <p:bldP spid="40" grpId="0" animBg="1" autoUpdateAnimBg="0"/>
      <p:bldP spid="40" grpId="1" animBg="1"/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6" grpId="0" animBg="1" autoUpdateAnimBg="0"/>
      <p:bldP spid="46" grpId="1" animBg="1"/>
      <p:bldP spid="47" grpId="0" animBg="1" autoUpdateAnimBg="0"/>
      <p:bldP spid="47" grpId="1" animBg="1"/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  <p:bldP spid="50" grpId="1" animBg="1"/>
      <p:bldP spid="5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raton-laveur assis sur un tabouret est tété par la vache.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raton-laveur assis sur une table tète la vache.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raton-laveur assis sur un tabouret tète la vache.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34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94" y="44450"/>
            <a:ext cx="5257800" cy="3979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la moto, l’ours est assis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derrière l’homme.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la moto, l’ours est assis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devant l’homme.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la moto, l’ours est debout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devant l’homme.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29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26" y="228600"/>
            <a:ext cx="325755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" action="ppaction://hlinkshowjump?jump=nextslide" highlightClick="1">
              <a:snd r:embed="rId3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bébé est promené par le chien.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est promené par le bébé.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bébé promène le chien.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43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76200"/>
            <a:ext cx="5029200" cy="402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tigres se reposent à l’ombre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l’avion.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lions se reposent à l’ombre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l’avion.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lions jouent à l’ombre de l’avion.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44.bmp"/>
          <p:cNvPicPr>
            <a:picLocks noChangeAspect="1" noChangeArrowheads="1"/>
          </p:cNvPicPr>
          <p:nvPr/>
        </p:nvPicPr>
        <p:blipFill>
          <a:blip r:embed="rId6"/>
          <a:srcRect r="1889"/>
          <a:stretch>
            <a:fillRect/>
          </a:stretch>
        </p:blipFill>
        <p:spPr bwMode="auto">
          <a:xfrm>
            <a:off x="714356" y="76200"/>
            <a:ext cx="5410200" cy="393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44000" tIns="36000" rIns="144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tient le gorille dans ses bras.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gorille est couché sur le chaton.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44000" tIns="36000" rIns="144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gorille tient le chaton dans ses bras.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47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0558" y="500034"/>
            <a:ext cx="5867400" cy="346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clown est moins grand que la girafe. 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clown n’est pas aussi grand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la girafe.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clown est aussi grand que la girafe.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48.bmp"/>
          <p:cNvPicPr>
            <a:picLocks noChangeAspect="1" noChangeArrowheads="1"/>
          </p:cNvPicPr>
          <p:nvPr/>
        </p:nvPicPr>
        <p:blipFill>
          <a:blip r:embed="rId6"/>
          <a:srcRect t="1422"/>
          <a:stretch>
            <a:fillRect/>
          </a:stretch>
        </p:blipFill>
        <p:spPr bwMode="auto">
          <a:xfrm>
            <a:off x="2324107" y="61911"/>
            <a:ext cx="2176463" cy="4224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glands font tomber l’écureuil.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fait tomber l’arbre.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L’écureuil fait tomber les glands.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ecureuil_gland.jpg"/>
          <p:cNvPicPr>
            <a:picLocks noChangeAspect="1" noChangeArrowheads="1"/>
          </p:cNvPicPr>
          <p:nvPr/>
        </p:nvPicPr>
        <p:blipFill>
          <a:blip r:embed="rId6"/>
          <a:srcRect t="23936" b="4410"/>
          <a:stretch>
            <a:fillRect/>
          </a:stretch>
        </p:blipFill>
        <p:spPr bwMode="auto">
          <a:xfrm>
            <a:off x="1643050" y="76200"/>
            <a:ext cx="357187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" action="ppaction://hlinkshowjump?jump=nextslide" highlightClick="1">
              <a:snd r:embed="rId3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plus de fauves que de chiens.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autant de fauves que de chiens.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y a moins de fauves que de chiens.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53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04" y="457195"/>
            <a:ext cx="5924550" cy="340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" action="ppaction://hlinkshowjump?jump=nextslide" highlightClick="1">
              <a:snd r:embed="rId3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s’est endormi, la tête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 deux poires.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va s’endormir, la tête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 deux poires.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s’est endormi, la tête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 deux poireaux.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55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85926" y="357158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vend des légumes à lunettes.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à lunettes vend des légumes.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à lunettes vend des fruits.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58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6285" y="317497"/>
            <a:ext cx="2982913" cy="389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a mangé le gâteau posé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la table.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posé sur la table va manger le gâteau.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va manger le gâteau posé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la table.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87.bmp"/>
          <p:cNvPicPr>
            <a:picLocks noChangeAspect="1" noChangeArrowheads="1"/>
          </p:cNvPicPr>
          <p:nvPr/>
        </p:nvPicPr>
        <p:blipFill>
          <a:blip r:embed="rId6"/>
          <a:srcRect t="6715" b="6715"/>
          <a:stretch>
            <a:fillRect/>
          </a:stretch>
        </p:blipFill>
        <p:spPr bwMode="auto">
          <a:xfrm>
            <a:off x="1524000" y="76200"/>
            <a:ext cx="3763963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6</a:t>
            </a:r>
          </a:p>
        </p:txBody>
      </p:sp>
      <p:sp>
        <p:nvSpPr>
          <p:cNvPr id="37891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</a:t>
            </a:r>
            <a:r>
              <a:rPr lang="fr-FR" dirty="0"/>
              <a:t>6</a:t>
            </a:r>
          </a:p>
        </p:txBody>
      </p:sp>
      <p:sp>
        <p:nvSpPr>
          <p:cNvPr id="38915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</a:t>
            </a: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51" name="Image 50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52" name="Image 51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53" name="Rectangle 52">
            <a:hlinkClick r:id="" action="ppaction://noaction">
              <a:snd r:embed="rId6" name="click.wav" builtIn="1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utoUpdateAnimBg="0"/>
      <p:bldP spid="33" grpId="1" animBg="1"/>
      <p:bldP spid="34" grpId="0" animBg="1" autoUpdateAnimBg="0"/>
      <p:bldP spid="34" grpId="1" animBg="1"/>
      <p:bldP spid="35" grpId="0" animBg="1" autoUpdateAnimBg="0"/>
      <p:bldP spid="35" grpId="1" animBg="1"/>
      <p:bldP spid="36" grpId="0" animBg="1" autoUpdateAnimBg="0"/>
      <p:bldP spid="36" grpId="1" animBg="1"/>
      <p:bldP spid="37" grpId="0" animBg="1" autoUpdateAnimBg="0"/>
      <p:bldP spid="37" grpId="1" animBg="1"/>
      <p:bldP spid="38" grpId="0" animBg="1" autoUpdateAnimBg="0"/>
      <p:bldP spid="38" grpId="1" animBg="1"/>
      <p:bldP spid="39" grpId="0" animBg="1" autoUpdateAnimBg="0"/>
      <p:bldP spid="39" grpId="1" animBg="1"/>
      <p:bldP spid="40" grpId="0" animBg="1" autoUpdateAnimBg="0"/>
      <p:bldP spid="40" grpId="1" animBg="1"/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6" grpId="0" animBg="1" autoUpdateAnimBg="0"/>
      <p:bldP spid="46" grpId="1" animBg="1"/>
      <p:bldP spid="47" grpId="0" animBg="1" autoUpdateAnimBg="0"/>
      <p:bldP spid="47" grpId="1" animBg="1"/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monté sur le singe court vite.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monté par le singe court vite.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singe monté sur le chien court vite.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63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2009" y="228600"/>
            <a:ext cx="2754313" cy="372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girafe porte autant d’écharpes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de chapeaux.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girafe porte moins d’écharpes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de chapeaux.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girafe porte plus d’écharpes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de chapeaux.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60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802" y="76200"/>
            <a:ext cx="296068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" action="ppaction://hlinkshowjump?jump=nextslide" highlightClick="1">
              <a:snd r:embed="rId3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veut se rafraîchir.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veut me rafraîchir.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veut se réchauffer.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35" descr="C:\0Eve_bureau\photos_hum_anx\hum_anx064.bmp"/>
          <p:cNvPicPr>
            <a:picLocks noChangeAspect="1" noChangeArrowheads="1"/>
          </p:cNvPicPr>
          <p:nvPr/>
        </p:nvPicPr>
        <p:blipFill>
          <a:blip r:embed="rId6"/>
          <a:srcRect t="7559" b="839"/>
          <a:stretch>
            <a:fillRect/>
          </a:stretch>
        </p:blipFill>
        <p:spPr bwMode="auto">
          <a:xfrm>
            <a:off x="714356" y="304800"/>
            <a:ext cx="5410200" cy="3716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assoiffé boit à la bouteille.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affamé boit au robinet.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assoiffé boit au robinet.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35" descr="C:\0Eve_bureau\photos_hum_anx\hum_anx065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12" y="365609"/>
            <a:ext cx="3714776" cy="3567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éclabousse le chat.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est éclaboussé par le chien.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est éclaboussé par le chat.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gatea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56" y="76200"/>
            <a:ext cx="5410200" cy="412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44000" tIns="36000" rIns="144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et le marcassin sont couchés sur le tronc.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chaton est couché sur le tronc.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marcassin est couché sur le tronc.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35" descr="C:\0Eve_bureau\photos_hum_anx\hum_anx06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56" y="382583"/>
            <a:ext cx="5410200" cy="361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porte un casque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des lunettes.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porte une casquette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des lunettes.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porte une casquette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des jumelles.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68.bmp"/>
          <p:cNvPicPr>
            <a:picLocks noChangeAspect="1" noChangeArrowheads="1"/>
          </p:cNvPicPr>
          <p:nvPr/>
        </p:nvPicPr>
        <p:blipFill>
          <a:blip r:embed="rId6"/>
          <a:srcRect b="7571"/>
          <a:stretch>
            <a:fillRect/>
          </a:stretch>
        </p:blipFill>
        <p:spPr bwMode="auto">
          <a:xfrm>
            <a:off x="1487488" y="171448"/>
            <a:ext cx="3886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a attrapé un poisson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le bocal.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poisson va attraper un chat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le bocal.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va attraper un poisson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le bocal.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7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65066" y="214282"/>
            <a:ext cx="4292755" cy="4037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deux oiseaux lèvent une patte.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lève sa patte comme le tigre.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lève la patte du tigre.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73.bmp"/>
          <p:cNvPicPr>
            <a:picLocks noChangeAspect="1" noChangeArrowheads="1"/>
          </p:cNvPicPr>
          <p:nvPr/>
        </p:nvPicPr>
        <p:blipFill>
          <a:blip r:embed="rId6"/>
          <a:srcRect l="667" t="746" r="667" b="6717"/>
          <a:stretch>
            <a:fillRect/>
          </a:stretch>
        </p:blipFill>
        <p:spPr bwMode="auto">
          <a:xfrm>
            <a:off x="900130" y="139699"/>
            <a:ext cx="5029200" cy="4217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L’oie cancane de l’oreille du chien.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L’oie cancane à l’oreille du chien.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L’oie aboie à l’oreille du chien.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77.bmp"/>
          <p:cNvPicPr>
            <a:picLocks noChangeAspect="1" noChangeArrowheads="1"/>
          </p:cNvPicPr>
          <p:nvPr/>
        </p:nvPicPr>
        <p:blipFill>
          <a:blip r:embed="rId6"/>
          <a:srcRect l="4710" t="1875" r="2019" b="2812"/>
          <a:stretch>
            <a:fillRect/>
          </a:stretch>
        </p:blipFill>
        <p:spPr bwMode="auto">
          <a:xfrm>
            <a:off x="928670" y="381000"/>
            <a:ext cx="4989513" cy="366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Plusieurs oiseaux vont se percher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la girafe.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08000" tIns="36000" rIns="108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Aucun oiseau n’est perché sur la girafe.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Plusieurs oiseaux se sont perchés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la girafe.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80.bmp"/>
          <p:cNvPicPr>
            <a:picLocks noChangeAspect="1" noChangeArrowheads="1"/>
          </p:cNvPicPr>
          <p:nvPr/>
        </p:nvPicPr>
        <p:blipFill>
          <a:blip r:embed="rId6"/>
          <a:srcRect t="2827" b="5655"/>
          <a:stretch>
            <a:fillRect/>
          </a:stretch>
        </p:blipFill>
        <p:spPr bwMode="auto">
          <a:xfrm>
            <a:off x="1828800" y="85724"/>
            <a:ext cx="327977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7</a:t>
            </a:r>
          </a:p>
        </p:txBody>
      </p:sp>
      <p:sp>
        <p:nvSpPr>
          <p:cNvPr id="40963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re 5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7</a:t>
            </a:r>
            <a:endParaRPr lang="fr-FR" dirty="0"/>
          </a:p>
        </p:txBody>
      </p:sp>
      <p:sp>
        <p:nvSpPr>
          <p:cNvPr id="41987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</a:t>
            </a: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51" name="Image 50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52" name="Image 51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54" name="Rectangle 53">
            <a:hlinkClick r:id="" action="ppaction://noaction">
              <a:snd r:embed="rId6" name="click.wav" builtIn="1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utoUpdateAnimBg="0"/>
      <p:bldP spid="33" grpId="1" animBg="1"/>
      <p:bldP spid="34" grpId="0" animBg="1" autoUpdateAnimBg="0"/>
      <p:bldP spid="34" grpId="1" animBg="1"/>
      <p:bldP spid="35" grpId="0" animBg="1" autoUpdateAnimBg="0"/>
      <p:bldP spid="35" grpId="1" animBg="1"/>
      <p:bldP spid="36" grpId="0" animBg="1" autoUpdateAnimBg="0"/>
      <p:bldP spid="36" grpId="1" animBg="1"/>
      <p:bldP spid="37" grpId="0" animBg="1" autoUpdateAnimBg="0"/>
      <p:bldP spid="37" grpId="1" animBg="1"/>
      <p:bldP spid="38" grpId="0" animBg="1" autoUpdateAnimBg="0"/>
      <p:bldP spid="38" grpId="1" animBg="1"/>
      <p:bldP spid="39" grpId="0" animBg="1" autoUpdateAnimBg="0"/>
      <p:bldP spid="39" grpId="1" animBg="1"/>
      <p:bldP spid="40" grpId="0" animBg="1" autoUpdateAnimBg="0"/>
      <p:bldP spid="40" grpId="1" animBg="1"/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6" grpId="0" animBg="1" autoUpdateAnimBg="0"/>
      <p:bldP spid="46" grpId="1" animBg="1"/>
      <p:bldP spid="47" grpId="0" animBg="1" autoUpdateAnimBg="0"/>
      <p:bldP spid="47" grpId="1" animBg="1"/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Tous les singes travaillent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un ordinateur.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Quelques singes travaillent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un ordinateur.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Aucun singe ne travaille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un ordinateur.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0" descr="C:\0Eve_bureau\photos_hum_anx\hum_anx083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" y="442909"/>
            <a:ext cx="5334000" cy="3629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perruque frisée du chien est marron.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perruque du chien frisé est noire.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perruque frisée du chien est noire.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88.bmp"/>
          <p:cNvPicPr>
            <a:picLocks noChangeAspect="1" noChangeArrowheads="1"/>
          </p:cNvPicPr>
          <p:nvPr/>
        </p:nvPicPr>
        <p:blipFill>
          <a:blip r:embed="rId6"/>
          <a:srcRect l="12778"/>
          <a:stretch>
            <a:fillRect/>
          </a:stretch>
        </p:blipFill>
        <p:spPr bwMode="auto">
          <a:xfrm>
            <a:off x="928670" y="354679"/>
            <a:ext cx="4976830" cy="3645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charrette tire l’âne qui est trop lourd.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charrette est trop chargée.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charrette n’est pas assez chargée.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08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70" y="152400"/>
            <a:ext cx="4983162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" action="ppaction://hlinkshowjump?jump=nextslide" highlightClick="1">
              <a:snd r:embed="rId3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parvient à soulever la voiture.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ne parvient pas à soulever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voiture.</a:t>
            </a:r>
          </a:p>
        </p:txBody>
      </p:sp>
      <p:sp>
        <p:nvSpPr>
          <p:cNvPr id="8" name="AutoShape 19">
            <a:hlinkClick r:id="rId4" action="ppaction://hlinksldjump" highlightClick="1">
              <a:snd r:embed="rId5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est soulevé par la voiture.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89.bmp"/>
          <p:cNvPicPr>
            <a:picLocks noChangeAspect="1" noChangeArrowheads="1"/>
          </p:cNvPicPr>
          <p:nvPr/>
        </p:nvPicPr>
        <p:blipFill>
          <a:blip r:embed="rId6"/>
          <a:srcRect l="6363" t="4007" b="4007"/>
          <a:stretch>
            <a:fillRect/>
          </a:stretch>
        </p:blipFill>
        <p:spPr bwMode="auto">
          <a:xfrm>
            <a:off x="838201" y="186244"/>
            <a:ext cx="5162568" cy="4028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tourne le dos à l’ordinateur.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dort à côté de l’ordinateur.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fait face à l’ordinateur.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92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32" y="184148"/>
            <a:ext cx="5100637" cy="410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se cache les yeux.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se cache les yeux.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lui cache les yeux.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93.bmp"/>
          <p:cNvPicPr>
            <a:picLocks noChangeAspect="1" noChangeArrowheads="1"/>
          </p:cNvPicPr>
          <p:nvPr/>
        </p:nvPicPr>
        <p:blipFill>
          <a:blip r:embed="rId6"/>
          <a:srcRect r="3905"/>
          <a:stretch>
            <a:fillRect/>
          </a:stretch>
        </p:blipFill>
        <p:spPr bwMode="auto">
          <a:xfrm>
            <a:off x="710515" y="500034"/>
            <a:ext cx="5433129" cy="332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crocodile vient d’entrer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la maison.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2000" tIns="36000" rIns="72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crocodile veut entrer dans la maison.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crocodile a peur d’</a:t>
            </a: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entrer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dans la maison.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95.bmp"/>
          <p:cNvPicPr>
            <a:picLocks noChangeAspect="1" noChangeArrowheads="1"/>
          </p:cNvPicPr>
          <p:nvPr/>
        </p:nvPicPr>
        <p:blipFill>
          <a:blip r:embed="rId6"/>
          <a:srcRect l="5905" t="5905" r="7382" b="656"/>
          <a:stretch>
            <a:fillRect/>
          </a:stretch>
        </p:blipFill>
        <p:spPr bwMode="auto">
          <a:xfrm>
            <a:off x="785794" y="157161"/>
            <a:ext cx="5284788" cy="427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lion effraie la lionne.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lionne est effrayée par le lion.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lion est effrayé par la lionne.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98.bmp"/>
          <p:cNvPicPr>
            <a:picLocks noChangeAspect="1" noChangeArrowheads="1"/>
          </p:cNvPicPr>
          <p:nvPr/>
        </p:nvPicPr>
        <p:blipFill>
          <a:blip r:embed="rId6"/>
          <a:srcRect l="10110"/>
          <a:stretch>
            <a:fillRect/>
          </a:stretch>
        </p:blipFill>
        <p:spPr bwMode="auto">
          <a:xfrm>
            <a:off x="738206" y="357184"/>
            <a:ext cx="5334000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lionne à moto poursuit le zèbre.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zèbre à moto est poursuivi par la lionne.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zèbre à moto poursuit la lionne.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zebramoto.jpg"/>
          <p:cNvPicPr>
            <a:picLocks noChangeAspect="1" noChangeArrowheads="1"/>
          </p:cNvPicPr>
          <p:nvPr/>
        </p:nvPicPr>
        <p:blipFill>
          <a:blip r:embed="rId6"/>
          <a:srcRect b="30579"/>
          <a:stretch>
            <a:fillRect/>
          </a:stretch>
        </p:blipFill>
        <p:spPr bwMode="auto">
          <a:xfrm>
            <a:off x="285728" y="642910"/>
            <a:ext cx="6286500" cy="326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Tous les canetons sont montés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la murette.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Presque tous les canetons sont montés sur la murette.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Aucun des canetons n’est monté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 la murette.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104.bmp"/>
          <p:cNvPicPr>
            <a:picLocks noChangeAspect="1" noChangeArrowheads="1"/>
          </p:cNvPicPr>
          <p:nvPr/>
        </p:nvPicPr>
        <p:blipFill>
          <a:blip r:embed="rId6"/>
          <a:srcRect t="2350" b="5484"/>
          <a:stretch>
            <a:fillRect/>
          </a:stretch>
        </p:blipFill>
        <p:spPr bwMode="auto">
          <a:xfrm>
            <a:off x="857232" y="123823"/>
            <a:ext cx="5143500" cy="4233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canari est perché sur le chat.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est perché sur la cage.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canari est perché sur la cage.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143.bmp"/>
          <p:cNvPicPr>
            <a:picLocks noChangeAspect="1" noChangeArrowheads="1"/>
          </p:cNvPicPr>
          <p:nvPr/>
        </p:nvPicPr>
        <p:blipFill>
          <a:blip r:embed="rId6"/>
          <a:srcRect t="4199" b="1050"/>
          <a:stretch>
            <a:fillRect/>
          </a:stretch>
        </p:blipFill>
        <p:spPr bwMode="auto">
          <a:xfrm>
            <a:off x="1714488" y="90486"/>
            <a:ext cx="3370263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/>
              <a:t>fin 8</a:t>
            </a:r>
          </a:p>
        </p:txBody>
      </p:sp>
      <p:sp>
        <p:nvSpPr>
          <p:cNvPr id="44035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406636" y="4572000"/>
            <a:ext cx="2044728" cy="695322"/>
          </a:xfrm>
          <a:prstGeom prst="actionButtonBlank">
            <a:avLst/>
          </a:prstGeom>
          <a:solidFill>
            <a:srgbClr val="DAB5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fr-FR" sz="2800" dirty="0">
                <a:solidFill>
                  <a:srgbClr val="9900CC"/>
                </a:solidFill>
              </a:rPr>
              <a:t>voir le score</a:t>
            </a:r>
          </a:p>
        </p:txBody>
      </p:sp>
      <p:pic>
        <p:nvPicPr>
          <p:cNvPr id="9" name="Image 8" descr="Chat 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40" y="2381220"/>
            <a:ext cx="1424008" cy="1424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fr-FR" dirty="0" err="1" smtClean="0"/>
              <a:t>err</a:t>
            </a:r>
            <a:r>
              <a:rPr lang="fr-FR" dirty="0" smtClean="0"/>
              <a:t> </a:t>
            </a:r>
            <a:r>
              <a:rPr lang="fr-FR" dirty="0"/>
              <a:t>8</a:t>
            </a:r>
          </a:p>
        </p:txBody>
      </p:sp>
      <p:sp>
        <p:nvSpPr>
          <p:cNvPr id="45059" name="Rectangle 3">
            <a:hlinkClick r:id="" action="ppaction://hlinkshowjump?jump=endshow">
              <a:snd r:embed="rId2" name="applause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0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895454" y="1687473"/>
            <a:ext cx="3020379" cy="587441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tIns="108000" bIns="10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série </a:t>
            </a:r>
            <a:r>
              <a:rPr lang="fr-FR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 score  /20 </a:t>
            </a:r>
            <a:endParaRPr lang="fr-FR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3063870" y="2905406"/>
            <a:ext cx="731660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endParaRPr lang="fr-FR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19</a:t>
            </a:r>
          </a:p>
        </p:txBody>
      </p:sp>
      <p:sp>
        <p:nvSpPr>
          <p:cNvPr id="34" name="Text Box 36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18</a:t>
            </a:r>
          </a:p>
        </p:txBody>
      </p:sp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auto">
          <a:xfrm>
            <a:off x="3063870" y="2905406"/>
            <a:ext cx="733462" cy="46166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16</a:t>
            </a:r>
          </a:p>
        </p:txBody>
      </p:sp>
      <p:sp>
        <p:nvSpPr>
          <p:cNvPr id="37" name="Text Box 4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15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14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13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12</a:t>
            </a:r>
          </a:p>
        </p:txBody>
      </p:sp>
      <p:sp>
        <p:nvSpPr>
          <p:cNvPr id="41" name="Text Box 5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11</a:t>
            </a: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10</a:t>
            </a:r>
          </a:p>
        </p:txBody>
      </p:sp>
      <p:sp>
        <p:nvSpPr>
          <p:cNvPr id="43" name="Text Box 5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9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8</a:t>
            </a:r>
          </a:p>
        </p:txBody>
      </p:sp>
      <p:sp>
        <p:nvSpPr>
          <p:cNvPr id="45" name="Text Box 5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7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 6</a:t>
            </a:r>
          </a:p>
        </p:txBody>
      </p:sp>
      <p:sp>
        <p:nvSpPr>
          <p:cNvPr id="47" name="Text Box 62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</a:p>
        </p:txBody>
      </p:sp>
      <p:sp>
        <p:nvSpPr>
          <p:cNvPr id="49" name="Text Box 66"/>
          <p:cNvSpPr txBox="1">
            <a:spLocks noChangeArrowheads="1"/>
          </p:cNvSpPr>
          <p:nvPr/>
        </p:nvSpPr>
        <p:spPr bwMode="auto">
          <a:xfrm>
            <a:off x="3063870" y="2905406"/>
            <a:ext cx="735013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</a:p>
        </p:txBody>
      </p:sp>
      <p:sp>
        <p:nvSpPr>
          <p:cNvPr id="50" name="Text Box 68"/>
          <p:cNvSpPr txBox="1">
            <a:spLocks noChangeArrowheads="1"/>
          </p:cNvSpPr>
          <p:nvPr/>
        </p:nvSpPr>
        <p:spPr bwMode="auto">
          <a:xfrm>
            <a:off x="3063870" y="2905406"/>
            <a:ext cx="735012" cy="4572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</a:p>
        </p:txBody>
      </p:sp>
      <p:pic>
        <p:nvPicPr>
          <p:cNvPr id="51" name="Image 50" descr="fleche_28.gif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00400" y="4133844"/>
            <a:ext cx="457200" cy="457200"/>
          </a:xfrm>
          <a:prstGeom prst="rect">
            <a:avLst/>
          </a:prstGeom>
        </p:spPr>
      </p:pic>
      <p:pic>
        <p:nvPicPr>
          <p:cNvPr id="52" name="Image 51" descr="maison5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4331" y="6872319"/>
            <a:ext cx="952500" cy="571500"/>
          </a:xfrm>
          <a:prstGeom prst="rect">
            <a:avLst/>
          </a:prstGeom>
        </p:spPr>
      </p:pic>
      <p:sp>
        <p:nvSpPr>
          <p:cNvPr id="53" name="Rectangle 52">
            <a:hlinkClick r:id="" action="ppaction://noaction">
              <a:snd r:embed="rId6" name="click.wav" builtIn="1"/>
            </a:hlinkClick>
          </p:cNvPr>
          <p:cNvSpPr/>
          <p:nvPr/>
        </p:nvSpPr>
        <p:spPr>
          <a:xfrm>
            <a:off x="2917818" y="2782863"/>
            <a:ext cx="985851" cy="730260"/>
          </a:xfrm>
          <a:prstGeom prst="rect">
            <a:avLst/>
          </a:prstGeom>
          <a:solidFill>
            <a:srgbClr val="00CC99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utoUpdateAnimBg="0"/>
      <p:bldP spid="33" grpId="1" animBg="1"/>
      <p:bldP spid="34" grpId="0" animBg="1" autoUpdateAnimBg="0"/>
      <p:bldP spid="34" grpId="1" animBg="1"/>
      <p:bldP spid="35" grpId="0" animBg="1" autoUpdateAnimBg="0"/>
      <p:bldP spid="35" grpId="1" animBg="1"/>
      <p:bldP spid="36" grpId="0" animBg="1" autoUpdateAnimBg="0"/>
      <p:bldP spid="36" grpId="1" animBg="1"/>
      <p:bldP spid="37" grpId="0" animBg="1" autoUpdateAnimBg="0"/>
      <p:bldP spid="37" grpId="1" animBg="1"/>
      <p:bldP spid="38" grpId="0" animBg="1" autoUpdateAnimBg="0"/>
      <p:bldP spid="38" grpId="1" animBg="1"/>
      <p:bldP spid="39" grpId="0" animBg="1" autoUpdateAnimBg="0"/>
      <p:bldP spid="39" grpId="1" animBg="1"/>
      <p:bldP spid="40" grpId="0" animBg="1" autoUpdateAnimBg="0"/>
      <p:bldP spid="40" grpId="1" animBg="1"/>
      <p:bldP spid="41" grpId="0" animBg="1" autoUpdateAnimBg="0"/>
      <p:bldP spid="41" grpId="1" animBg="1"/>
      <p:bldP spid="42" grpId="0" animBg="1" autoUpdateAnimBg="0"/>
      <p:bldP spid="42" grpId="1" animBg="1"/>
      <p:bldP spid="43" grpId="0" animBg="1" autoUpdateAnimBg="0"/>
      <p:bldP spid="43" grpId="1" animBg="1"/>
      <p:bldP spid="44" grpId="0" animBg="1" autoUpdateAnimBg="0"/>
      <p:bldP spid="44" grpId="1" animBg="1"/>
      <p:bldP spid="45" grpId="0" animBg="1" autoUpdateAnimBg="0"/>
      <p:bldP spid="45" grpId="1" animBg="1"/>
      <p:bldP spid="46" grpId="0" animBg="1" autoUpdateAnimBg="0"/>
      <p:bldP spid="46" grpId="1" animBg="1"/>
      <p:bldP spid="47" grpId="0" animBg="1" autoUpdateAnimBg="0"/>
      <p:bldP spid="47" grpId="1" animBg="1"/>
      <p:bldP spid="48" grpId="0" animBg="1" autoUpdateAnimBg="0"/>
      <p:bldP spid="48" grpId="1" animBg="1"/>
      <p:bldP spid="49" grpId="0" animBg="1" autoUpdateAnimBg="0"/>
      <p:bldP spid="49" grpId="1" animBg="1"/>
      <p:bldP spid="5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qui s’envole regarde la souris.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regarde le chat qui s’envole.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chat regarde la souris qui s’envole.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09.bmp"/>
          <p:cNvPicPr>
            <a:picLocks noChangeAspect="1" noChangeArrowheads="1"/>
          </p:cNvPicPr>
          <p:nvPr/>
        </p:nvPicPr>
        <p:blipFill>
          <a:blip r:embed="rId6"/>
          <a:srcRect t="3879" b="3879"/>
          <a:stretch>
            <a:fillRect/>
          </a:stretch>
        </p:blipFill>
        <p:spPr bwMode="auto">
          <a:xfrm>
            <a:off x="1785926" y="76200"/>
            <a:ext cx="3200400" cy="4281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mod</a:t>
            </a:r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endParaRPr lang="fr-FR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porte des lunettes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fument une cigarette.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fume une cigarette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qui porte des lunettes.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porte des lunettes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 fume une cigarette.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18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36" y="152400"/>
            <a:ext cx="3944937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chatte est protégée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 la souris blanche.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chatte protège la souris blanche.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blanche protège la chatte.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21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36" y="639382"/>
            <a:ext cx="4000528" cy="2718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dort à côté d’une caisse.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dort dans une bouteille.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chien dort dans une caisse.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23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56" y="522288"/>
            <a:ext cx="5410200" cy="3211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1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4763"/>
            <a:ext cx="6873875" cy="9148763"/>
          </a:xfrm>
          <a:prstGeom prst="rect">
            <a:avLst/>
          </a:prstGeom>
          <a:gradFill rotWithShape="0">
            <a:gsLst>
              <a:gs pos="0">
                <a:srgbClr val="F4CCFE"/>
              </a:gs>
              <a:gs pos="100000">
                <a:srgbClr val="AB61FD"/>
              </a:gs>
            </a:gsLst>
            <a:lin ang="5400000" scaled="1"/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/>
          </a:p>
        </p:txBody>
      </p:sp>
      <p:sp>
        <p:nvSpPr>
          <p:cNvPr id="5" name="AutoShape 2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4572000"/>
            <a:ext cx="6858000" cy="1258888"/>
          </a:xfrm>
          <a:prstGeom prst="actionButtonBlank">
            <a:avLst/>
          </a:prstGeom>
          <a:solidFill>
            <a:srgbClr val="FF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va ronger les murs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labyrinthe.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utoShape 18">
            <a:hlinkClick r:id="rId3" action="ppaction://hlinksldjump" highlightClick="1">
              <a:snd r:embed="rId4" name="glass.wav" builtIn="1"/>
            </a:hlinkClick>
          </p:cNvPr>
          <p:cNvSpPr>
            <a:spLocks noChangeArrowheads="1"/>
          </p:cNvSpPr>
          <p:nvPr/>
        </p:nvSpPr>
        <p:spPr bwMode="auto">
          <a:xfrm>
            <a:off x="0" y="6105546"/>
            <a:ext cx="6858000" cy="1258888"/>
          </a:xfrm>
          <a:prstGeom prst="actionButtonBlank">
            <a:avLst/>
          </a:prstGeom>
          <a:solidFill>
            <a:srgbClr val="C5E2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est en train de ronger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 murs du labyrinthe.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utoShape 19">
            <a:hlinkClick r:id="" action="ppaction://hlinkshowjump?jump=nextslide" highlightClick="1">
              <a:snd r:embed="rId5" name="cashreg.wav" builtIn="1"/>
            </a:hlinkClick>
          </p:cNvPr>
          <p:cNvSpPr>
            <a:spLocks noChangeArrowheads="1"/>
          </p:cNvSpPr>
          <p:nvPr/>
        </p:nvSpPr>
        <p:spPr bwMode="auto">
          <a:xfrm>
            <a:off x="1586" y="7621646"/>
            <a:ext cx="6858001" cy="1258888"/>
          </a:xfrm>
          <a:prstGeom prst="actionButtonBlank">
            <a:avLst/>
          </a:prstGeom>
          <a:solidFill>
            <a:srgbClr val="DAB5FF"/>
          </a:soli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0000" tIns="36000" rIns="180000" bIns="72000" anchor="ctr"/>
          <a:lstStyle/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souris a rongé les murs</a:t>
            </a:r>
          </a:p>
          <a:p>
            <a:pPr algn="ctr">
              <a:spcBef>
                <a:spcPts val="0"/>
              </a:spcBef>
            </a:pPr>
            <a:r>
              <a:rPr lang="fr-FR" sz="2600" dirty="0" smtClean="0">
                <a:solidFill>
                  <a:srgbClr val="52005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 labyrinthe.</a:t>
            </a:r>
            <a:endParaRPr lang="fr-FR" sz="2600" dirty="0">
              <a:solidFill>
                <a:srgbClr val="52005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11" descr="C:\0Eve_bureau\photos_hum_anx\hum_anx026.bmp"/>
          <p:cNvPicPr>
            <a:picLocks noChangeAspect="1" noChangeArrowheads="1"/>
          </p:cNvPicPr>
          <p:nvPr/>
        </p:nvPicPr>
        <p:blipFill>
          <a:blip r:embed="rId6"/>
          <a:srcRect l="1204" r="1204" b="2368"/>
          <a:stretch>
            <a:fillRect/>
          </a:stretch>
        </p:blipFill>
        <p:spPr bwMode="auto">
          <a:xfrm>
            <a:off x="785794" y="76200"/>
            <a:ext cx="5278437" cy="4029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1182</Words>
  <Application>Microsoft PowerPoint</Application>
  <PresentationFormat>Affichage à l'écran (4:3)</PresentationFormat>
  <Paragraphs>266</Paragraphs>
  <Slides>50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3" baseType="lpstr">
      <vt:lpstr>Times New Roman</vt:lpstr>
      <vt:lpstr>Smileyface Font 3</vt:lpstr>
      <vt:lpstr>Modèle par défaut</vt:lpstr>
      <vt:lpstr>Choix</vt:lpstr>
      <vt:lpstr>5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fin 5</vt:lpstr>
      <vt:lpstr>err 5</vt:lpstr>
      <vt:lpstr>6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fin 6</vt:lpstr>
      <vt:lpstr>err 6</vt:lpstr>
      <vt:lpstr>7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fin 7</vt:lpstr>
      <vt:lpstr>err 7</vt:lpstr>
      <vt:lpstr>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fin 8</vt:lpstr>
      <vt:lpstr>err 8</vt:lpstr>
      <vt:lpstr>mod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Quelle phrase convient ?</dc:title>
  <dc:creator>LYONNAZ BOVIO</dc:creator>
  <cp:lastModifiedBy>Eve</cp:lastModifiedBy>
  <cp:revision>34</cp:revision>
  <dcterms:created xsi:type="dcterms:W3CDTF">2004-12-09T17:15:01Z</dcterms:created>
  <dcterms:modified xsi:type="dcterms:W3CDTF">2009-01-24T17:10:14Z</dcterms:modified>
</cp:coreProperties>
</file>